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notesMasterIdLst>
    <p:notesMasterId r:id="rId40"/>
  </p:notesMasterIdLst>
  <p:sldIdLst>
    <p:sldId id="256" r:id="rId2"/>
    <p:sldId id="265" r:id="rId3"/>
    <p:sldId id="266" r:id="rId4"/>
    <p:sldId id="267" r:id="rId5"/>
    <p:sldId id="268" r:id="rId6"/>
    <p:sldId id="270" r:id="rId7"/>
    <p:sldId id="269" r:id="rId8"/>
    <p:sldId id="271" r:id="rId9"/>
    <p:sldId id="273" r:id="rId10"/>
    <p:sldId id="272" r:id="rId11"/>
    <p:sldId id="274" r:id="rId12"/>
    <p:sldId id="275" r:id="rId13"/>
    <p:sldId id="276" r:id="rId14"/>
    <p:sldId id="295" r:id="rId15"/>
    <p:sldId id="296" r:id="rId16"/>
    <p:sldId id="277" r:id="rId17"/>
    <p:sldId id="278" r:id="rId18"/>
    <p:sldId id="279" r:id="rId19"/>
    <p:sldId id="280" r:id="rId20"/>
    <p:sldId id="281" r:id="rId21"/>
    <p:sldId id="282" r:id="rId22"/>
    <p:sldId id="283" r:id="rId23"/>
    <p:sldId id="284" r:id="rId24"/>
    <p:sldId id="285" r:id="rId25"/>
    <p:sldId id="286" r:id="rId26"/>
    <p:sldId id="288" r:id="rId27"/>
    <p:sldId id="287" r:id="rId28"/>
    <p:sldId id="289" r:id="rId29"/>
    <p:sldId id="290" r:id="rId30"/>
    <p:sldId id="291" r:id="rId31"/>
    <p:sldId id="293" r:id="rId32"/>
    <p:sldId id="294" r:id="rId33"/>
    <p:sldId id="297" r:id="rId34"/>
    <p:sldId id="298" r:id="rId35"/>
    <p:sldId id="299" r:id="rId36"/>
    <p:sldId id="300" r:id="rId37"/>
    <p:sldId id="264" r:id="rId38"/>
    <p:sldId id="26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EF3"/>
    <a:srgbClr val="CBE0CA"/>
    <a:srgbClr val="E8E8E2"/>
    <a:srgbClr val="0033CC"/>
    <a:srgbClr val="E5EBF1"/>
    <a:srgbClr val="9EB7BD"/>
    <a:srgbClr val="E5F1E4"/>
    <a:srgbClr val="7B94B6"/>
    <a:srgbClr val="E6EFF2"/>
    <a:srgbClr val="E7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8824" autoAdjust="0"/>
  </p:normalViewPr>
  <p:slideViewPr>
    <p:cSldViewPr snapToGrid="0">
      <p:cViewPr varScale="1">
        <p:scale>
          <a:sx n="66" d="100"/>
          <a:sy n="66" d="100"/>
        </p:scale>
        <p:origin x="17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1F2964-A816-4669-80F5-8B26CDE95C1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972C54-367C-4C6B-BFB8-7499DBB3C045}">
      <dgm:prSet/>
      <dgm:spPr/>
      <dgm:t>
        <a:bodyPr/>
        <a:lstStyle/>
        <a:p>
          <a:r>
            <a:rPr lang="en-US" baseline="0" dirty="0">
              <a:latin typeface="Arial Nova" panose="020B0504020202020204" pitchFamily="34" charset="0"/>
              <a:ea typeface="宋体" panose="02010600030101010101" pitchFamily="2" charset="-122"/>
            </a:rPr>
            <a:t>5.1 </a:t>
          </a:r>
          <a:r>
            <a:rPr lang="zh-CN" baseline="0" dirty="0">
              <a:latin typeface="Arial Nova" panose="020B0504020202020204" pitchFamily="34" charset="0"/>
              <a:ea typeface="宋体" panose="02010600030101010101" pitchFamily="2" charset="-122"/>
            </a:rPr>
            <a:t>随机变量及其分布</a:t>
          </a:r>
          <a:endParaRPr lang="en-US" baseline="0" dirty="0">
            <a:latin typeface="Arial Nova" panose="020B0504020202020204" pitchFamily="34" charset="0"/>
            <a:ea typeface="宋体" panose="02010600030101010101" pitchFamily="2" charset="-122"/>
          </a:endParaRPr>
        </a:p>
      </dgm:t>
    </dgm:pt>
    <dgm:pt modelId="{1ECAD60A-67A5-4241-BCF3-6B396373EF0E}" type="parTrans" cxnId="{C8E46086-A1FC-4BAB-8C7F-038AC843F4EC}">
      <dgm:prSet/>
      <dgm:spPr/>
      <dgm:t>
        <a:bodyPr/>
        <a:lstStyle/>
        <a:p>
          <a:endParaRPr lang="en-US" baseline="0">
            <a:latin typeface="Arial Nova" panose="020B0504020202020204" pitchFamily="34" charset="0"/>
            <a:ea typeface="宋体" panose="02010600030101010101" pitchFamily="2" charset="-122"/>
          </a:endParaRPr>
        </a:p>
      </dgm:t>
    </dgm:pt>
    <dgm:pt modelId="{4B0DAC0A-30F0-4327-AC0F-610B3C4B14FE}" type="sibTrans" cxnId="{C8E46086-A1FC-4BAB-8C7F-038AC843F4EC}">
      <dgm:prSet/>
      <dgm:spPr/>
      <dgm:t>
        <a:bodyPr/>
        <a:lstStyle/>
        <a:p>
          <a:endParaRPr lang="en-US" baseline="0">
            <a:latin typeface="Arial Nova" panose="020B0504020202020204" pitchFamily="34" charset="0"/>
            <a:ea typeface="宋体" panose="02010600030101010101" pitchFamily="2" charset="-122"/>
          </a:endParaRPr>
        </a:p>
      </dgm:t>
    </dgm:pt>
    <dgm:pt modelId="{C07D4F3B-8AC3-49C0-A593-394AB4F34891}">
      <dgm:prSet/>
      <dgm:spPr/>
      <dgm:t>
        <a:bodyPr/>
        <a:lstStyle/>
        <a:p>
          <a:r>
            <a:rPr lang="en-US" baseline="0" dirty="0">
              <a:latin typeface="Arial Nova" panose="020B0504020202020204" pitchFamily="34" charset="0"/>
              <a:ea typeface="宋体" panose="02010600030101010101" pitchFamily="2" charset="-122"/>
            </a:rPr>
            <a:t>5.2 </a:t>
          </a:r>
          <a:r>
            <a:rPr lang="zh-CN" baseline="0" dirty="0">
              <a:latin typeface="Arial Nova" panose="020B0504020202020204" pitchFamily="34" charset="0"/>
              <a:ea typeface="宋体" panose="02010600030101010101" pitchFamily="2" charset="-122"/>
            </a:rPr>
            <a:t>随机抽样与随机数</a:t>
          </a:r>
          <a:endParaRPr lang="en-US" baseline="0" dirty="0">
            <a:latin typeface="Arial Nova" panose="020B0504020202020204" pitchFamily="34" charset="0"/>
            <a:ea typeface="宋体" panose="02010600030101010101" pitchFamily="2" charset="-122"/>
          </a:endParaRPr>
        </a:p>
      </dgm:t>
    </dgm:pt>
    <dgm:pt modelId="{21A4CE46-D814-4F61-B580-D7ED925265B0}" type="parTrans" cxnId="{9D2AA844-555F-4E05-86FB-6ACB07D099EA}">
      <dgm:prSet/>
      <dgm:spPr/>
      <dgm:t>
        <a:bodyPr/>
        <a:lstStyle/>
        <a:p>
          <a:endParaRPr lang="en-US" baseline="0">
            <a:latin typeface="Arial Nova" panose="020B0504020202020204" pitchFamily="34" charset="0"/>
            <a:ea typeface="宋体" panose="02010600030101010101" pitchFamily="2" charset="-122"/>
          </a:endParaRPr>
        </a:p>
      </dgm:t>
    </dgm:pt>
    <dgm:pt modelId="{C0372481-417D-479F-B90A-89CAB2D9F957}" type="sibTrans" cxnId="{9D2AA844-555F-4E05-86FB-6ACB07D099EA}">
      <dgm:prSet/>
      <dgm:spPr/>
      <dgm:t>
        <a:bodyPr/>
        <a:lstStyle/>
        <a:p>
          <a:endParaRPr lang="en-US" baseline="0">
            <a:latin typeface="Arial Nova" panose="020B0504020202020204" pitchFamily="34" charset="0"/>
            <a:ea typeface="宋体" panose="02010600030101010101" pitchFamily="2" charset="-122"/>
          </a:endParaRPr>
        </a:p>
      </dgm:t>
    </dgm:pt>
    <dgm:pt modelId="{F43492F4-1103-4D90-93E7-AA5739D2E16A}">
      <dgm:prSet/>
      <dgm:spPr/>
      <dgm:t>
        <a:bodyPr/>
        <a:lstStyle/>
        <a:p>
          <a:r>
            <a:rPr lang="en-US" baseline="0" dirty="0">
              <a:latin typeface="Arial Nova" panose="020B0504020202020204" pitchFamily="34" charset="0"/>
              <a:ea typeface="宋体" panose="02010600030101010101" pitchFamily="2" charset="-122"/>
            </a:rPr>
            <a:t>5.3 </a:t>
          </a:r>
          <a:r>
            <a:rPr lang="zh-CN" baseline="0" dirty="0">
              <a:latin typeface="Arial Nova" panose="020B0504020202020204" pitchFamily="34" charset="0"/>
              <a:ea typeface="宋体" panose="02010600030101010101" pitchFamily="2" charset="-122"/>
            </a:rPr>
            <a:t>统计量及其抽样分布</a:t>
          </a:r>
          <a:endParaRPr lang="en-US" baseline="0" dirty="0">
            <a:latin typeface="Arial Nova" panose="020B0504020202020204" pitchFamily="34" charset="0"/>
            <a:ea typeface="宋体" panose="02010600030101010101" pitchFamily="2" charset="-122"/>
          </a:endParaRPr>
        </a:p>
      </dgm:t>
    </dgm:pt>
    <dgm:pt modelId="{9801D248-2BE2-4FB5-AF1F-B0ACE947491B}" type="parTrans" cxnId="{FB8C187E-2397-4EEE-87CA-1BC3E3C23DA9}">
      <dgm:prSet/>
      <dgm:spPr/>
      <dgm:t>
        <a:bodyPr/>
        <a:lstStyle/>
        <a:p>
          <a:endParaRPr lang="en-US" baseline="0">
            <a:latin typeface="Arial Nova" panose="020B0504020202020204" pitchFamily="34" charset="0"/>
            <a:ea typeface="宋体" panose="02010600030101010101" pitchFamily="2" charset="-122"/>
          </a:endParaRPr>
        </a:p>
      </dgm:t>
    </dgm:pt>
    <dgm:pt modelId="{ED3EFE18-908B-4759-B5BE-220AE6C143F4}" type="sibTrans" cxnId="{FB8C187E-2397-4EEE-87CA-1BC3E3C23DA9}">
      <dgm:prSet/>
      <dgm:spPr/>
      <dgm:t>
        <a:bodyPr/>
        <a:lstStyle/>
        <a:p>
          <a:endParaRPr lang="en-US" baseline="0">
            <a:latin typeface="Arial Nova" panose="020B0504020202020204" pitchFamily="34" charset="0"/>
            <a:ea typeface="宋体" panose="02010600030101010101" pitchFamily="2" charset="-122"/>
          </a:endParaRPr>
        </a:p>
      </dgm:t>
    </dgm:pt>
    <dgm:pt modelId="{E8D42233-7079-4A54-B8DF-32C54693B3BA}" type="pres">
      <dgm:prSet presAssocID="{CA1F2964-A816-4669-80F5-8B26CDE95C1D}" presName="linear" presStyleCnt="0">
        <dgm:presLayoutVars>
          <dgm:animLvl val="lvl"/>
          <dgm:resizeHandles val="exact"/>
        </dgm:presLayoutVars>
      </dgm:prSet>
      <dgm:spPr/>
    </dgm:pt>
    <dgm:pt modelId="{69E8409D-687E-4FFC-AAA9-BC1FBD0BD597}" type="pres">
      <dgm:prSet presAssocID="{6A972C54-367C-4C6B-BFB8-7499DBB3C045}" presName="parentText" presStyleLbl="node1" presStyleIdx="0" presStyleCnt="3">
        <dgm:presLayoutVars>
          <dgm:chMax val="0"/>
          <dgm:bulletEnabled val="1"/>
        </dgm:presLayoutVars>
      </dgm:prSet>
      <dgm:spPr/>
    </dgm:pt>
    <dgm:pt modelId="{33181521-A40E-4681-BB41-C8DAF2179924}" type="pres">
      <dgm:prSet presAssocID="{4B0DAC0A-30F0-4327-AC0F-610B3C4B14FE}" presName="spacer" presStyleCnt="0"/>
      <dgm:spPr/>
    </dgm:pt>
    <dgm:pt modelId="{B2E63548-9BA3-47E8-8CAB-B3E92C141EBA}" type="pres">
      <dgm:prSet presAssocID="{C07D4F3B-8AC3-49C0-A593-394AB4F34891}" presName="parentText" presStyleLbl="node1" presStyleIdx="1" presStyleCnt="3">
        <dgm:presLayoutVars>
          <dgm:chMax val="0"/>
          <dgm:bulletEnabled val="1"/>
        </dgm:presLayoutVars>
      </dgm:prSet>
      <dgm:spPr/>
    </dgm:pt>
    <dgm:pt modelId="{B3B5F4ED-7CE9-4E9C-87AC-94E55EBA041B}" type="pres">
      <dgm:prSet presAssocID="{C0372481-417D-479F-B90A-89CAB2D9F957}" presName="spacer" presStyleCnt="0"/>
      <dgm:spPr/>
    </dgm:pt>
    <dgm:pt modelId="{565EDA99-4F1D-40C9-BC5C-2CD32F993990}" type="pres">
      <dgm:prSet presAssocID="{F43492F4-1103-4D90-93E7-AA5739D2E16A}" presName="parentText" presStyleLbl="node1" presStyleIdx="2" presStyleCnt="3">
        <dgm:presLayoutVars>
          <dgm:chMax val="0"/>
          <dgm:bulletEnabled val="1"/>
        </dgm:presLayoutVars>
      </dgm:prSet>
      <dgm:spPr/>
    </dgm:pt>
  </dgm:ptLst>
  <dgm:cxnLst>
    <dgm:cxn modelId="{2FB55323-F1E8-49EF-95A0-2B794446461E}" type="presOf" srcId="{C07D4F3B-8AC3-49C0-A593-394AB4F34891}" destId="{B2E63548-9BA3-47E8-8CAB-B3E92C141EBA}" srcOrd="0" destOrd="0" presId="urn:microsoft.com/office/officeart/2005/8/layout/vList2"/>
    <dgm:cxn modelId="{9D2AA844-555F-4E05-86FB-6ACB07D099EA}" srcId="{CA1F2964-A816-4669-80F5-8B26CDE95C1D}" destId="{C07D4F3B-8AC3-49C0-A593-394AB4F34891}" srcOrd="1" destOrd="0" parTransId="{21A4CE46-D814-4F61-B580-D7ED925265B0}" sibTransId="{C0372481-417D-479F-B90A-89CAB2D9F957}"/>
    <dgm:cxn modelId="{ED8E9847-4340-410D-BC4C-608EDE83C25E}" type="presOf" srcId="{CA1F2964-A816-4669-80F5-8B26CDE95C1D}" destId="{E8D42233-7079-4A54-B8DF-32C54693B3BA}" srcOrd="0" destOrd="0" presId="urn:microsoft.com/office/officeart/2005/8/layout/vList2"/>
    <dgm:cxn modelId="{AD998069-7151-4D3D-898A-7C2FBA8937BC}" type="presOf" srcId="{6A972C54-367C-4C6B-BFB8-7499DBB3C045}" destId="{69E8409D-687E-4FFC-AAA9-BC1FBD0BD597}" srcOrd="0" destOrd="0" presId="urn:microsoft.com/office/officeart/2005/8/layout/vList2"/>
    <dgm:cxn modelId="{FB8C187E-2397-4EEE-87CA-1BC3E3C23DA9}" srcId="{CA1F2964-A816-4669-80F5-8B26CDE95C1D}" destId="{F43492F4-1103-4D90-93E7-AA5739D2E16A}" srcOrd="2" destOrd="0" parTransId="{9801D248-2BE2-4FB5-AF1F-B0ACE947491B}" sibTransId="{ED3EFE18-908B-4759-B5BE-220AE6C143F4}"/>
    <dgm:cxn modelId="{C8E46086-A1FC-4BAB-8C7F-038AC843F4EC}" srcId="{CA1F2964-A816-4669-80F5-8B26CDE95C1D}" destId="{6A972C54-367C-4C6B-BFB8-7499DBB3C045}" srcOrd="0" destOrd="0" parTransId="{1ECAD60A-67A5-4241-BCF3-6B396373EF0E}" sibTransId="{4B0DAC0A-30F0-4327-AC0F-610B3C4B14FE}"/>
    <dgm:cxn modelId="{240831E6-D707-42DC-A430-892800AFFCF7}" type="presOf" srcId="{F43492F4-1103-4D90-93E7-AA5739D2E16A}" destId="{565EDA99-4F1D-40C9-BC5C-2CD32F993990}" srcOrd="0" destOrd="0" presId="urn:microsoft.com/office/officeart/2005/8/layout/vList2"/>
    <dgm:cxn modelId="{F1CA995D-B6CC-44B9-BEB9-EB05C25CBFF8}" type="presParOf" srcId="{E8D42233-7079-4A54-B8DF-32C54693B3BA}" destId="{69E8409D-687E-4FFC-AAA9-BC1FBD0BD597}" srcOrd="0" destOrd="0" presId="urn:microsoft.com/office/officeart/2005/8/layout/vList2"/>
    <dgm:cxn modelId="{6A579676-BD9B-443B-9B93-CA0915AAAF8F}" type="presParOf" srcId="{E8D42233-7079-4A54-B8DF-32C54693B3BA}" destId="{33181521-A40E-4681-BB41-C8DAF2179924}" srcOrd="1" destOrd="0" presId="urn:microsoft.com/office/officeart/2005/8/layout/vList2"/>
    <dgm:cxn modelId="{5C4738F2-7CCE-4624-A1D3-9938CD0BD8B8}" type="presParOf" srcId="{E8D42233-7079-4A54-B8DF-32C54693B3BA}" destId="{B2E63548-9BA3-47E8-8CAB-B3E92C141EBA}" srcOrd="2" destOrd="0" presId="urn:microsoft.com/office/officeart/2005/8/layout/vList2"/>
    <dgm:cxn modelId="{756E42F7-54BA-4E48-BC76-1924F51F007E}" type="presParOf" srcId="{E8D42233-7079-4A54-B8DF-32C54693B3BA}" destId="{B3B5F4ED-7CE9-4E9C-87AC-94E55EBA041B}" srcOrd="3" destOrd="0" presId="urn:microsoft.com/office/officeart/2005/8/layout/vList2"/>
    <dgm:cxn modelId="{68B17F51-3CBE-4040-AA42-2EBED3A7C8B7}" type="presParOf" srcId="{E8D42233-7079-4A54-B8DF-32C54693B3BA}" destId="{565EDA99-4F1D-40C9-BC5C-2CD32F99399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8409D-687E-4FFC-AAA9-BC1FBD0BD597}">
      <dsp:nvSpPr>
        <dsp:cNvPr id="0" name=""/>
        <dsp:cNvSpPr/>
      </dsp:nvSpPr>
      <dsp:spPr>
        <a:xfrm>
          <a:off x="0" y="954024"/>
          <a:ext cx="5891471" cy="1006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baseline="0" dirty="0">
              <a:latin typeface="Arial Nova" panose="020B0504020202020204" pitchFamily="34" charset="0"/>
              <a:ea typeface="宋体" panose="02010600030101010101" pitchFamily="2" charset="-122"/>
            </a:rPr>
            <a:t>5.1 </a:t>
          </a:r>
          <a:r>
            <a:rPr lang="zh-CN" sz="4000" kern="1200" baseline="0" dirty="0">
              <a:latin typeface="Arial Nova" panose="020B0504020202020204" pitchFamily="34" charset="0"/>
              <a:ea typeface="宋体" panose="02010600030101010101" pitchFamily="2" charset="-122"/>
            </a:rPr>
            <a:t>随机变量及其分布</a:t>
          </a:r>
          <a:endParaRPr lang="en-US" sz="4000" kern="1200" baseline="0" dirty="0">
            <a:latin typeface="Arial Nova" panose="020B0504020202020204" pitchFamily="34" charset="0"/>
            <a:ea typeface="宋体" panose="02010600030101010101" pitchFamily="2" charset="-122"/>
          </a:endParaRPr>
        </a:p>
      </dsp:txBody>
      <dsp:txXfrm>
        <a:off x="49119" y="1003143"/>
        <a:ext cx="5793233" cy="907962"/>
      </dsp:txXfrm>
    </dsp:sp>
    <dsp:sp modelId="{B2E63548-9BA3-47E8-8CAB-B3E92C141EBA}">
      <dsp:nvSpPr>
        <dsp:cNvPr id="0" name=""/>
        <dsp:cNvSpPr/>
      </dsp:nvSpPr>
      <dsp:spPr>
        <a:xfrm>
          <a:off x="0" y="2075424"/>
          <a:ext cx="5891471" cy="1006200"/>
        </a:xfrm>
        <a:prstGeom prst="roundRect">
          <a:avLst/>
        </a:prstGeom>
        <a:solidFill>
          <a:schemeClr val="accent2">
            <a:hueOff val="-756890"/>
            <a:satOff val="-618"/>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baseline="0" dirty="0">
              <a:latin typeface="Arial Nova" panose="020B0504020202020204" pitchFamily="34" charset="0"/>
              <a:ea typeface="宋体" panose="02010600030101010101" pitchFamily="2" charset="-122"/>
            </a:rPr>
            <a:t>5.2 </a:t>
          </a:r>
          <a:r>
            <a:rPr lang="zh-CN" sz="4000" kern="1200" baseline="0" dirty="0">
              <a:latin typeface="Arial Nova" panose="020B0504020202020204" pitchFamily="34" charset="0"/>
              <a:ea typeface="宋体" panose="02010600030101010101" pitchFamily="2" charset="-122"/>
            </a:rPr>
            <a:t>随机抽样与随机数</a:t>
          </a:r>
          <a:endParaRPr lang="en-US" sz="4000" kern="1200" baseline="0" dirty="0">
            <a:latin typeface="Arial Nova" panose="020B0504020202020204" pitchFamily="34" charset="0"/>
            <a:ea typeface="宋体" panose="02010600030101010101" pitchFamily="2" charset="-122"/>
          </a:endParaRPr>
        </a:p>
      </dsp:txBody>
      <dsp:txXfrm>
        <a:off x="49119" y="2124543"/>
        <a:ext cx="5793233" cy="907962"/>
      </dsp:txXfrm>
    </dsp:sp>
    <dsp:sp modelId="{565EDA99-4F1D-40C9-BC5C-2CD32F993990}">
      <dsp:nvSpPr>
        <dsp:cNvPr id="0" name=""/>
        <dsp:cNvSpPr/>
      </dsp:nvSpPr>
      <dsp:spPr>
        <a:xfrm>
          <a:off x="0" y="3196824"/>
          <a:ext cx="5891471" cy="1006200"/>
        </a:xfrm>
        <a:prstGeom prst="roundRect">
          <a:avLst/>
        </a:prstGeom>
        <a:solidFill>
          <a:schemeClr val="accent2">
            <a:hueOff val="-1513781"/>
            <a:satOff val="-1236"/>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baseline="0" dirty="0">
              <a:latin typeface="Arial Nova" panose="020B0504020202020204" pitchFamily="34" charset="0"/>
              <a:ea typeface="宋体" panose="02010600030101010101" pitchFamily="2" charset="-122"/>
            </a:rPr>
            <a:t>5.3 </a:t>
          </a:r>
          <a:r>
            <a:rPr lang="zh-CN" sz="4000" kern="1200" baseline="0" dirty="0">
              <a:latin typeface="Arial Nova" panose="020B0504020202020204" pitchFamily="34" charset="0"/>
              <a:ea typeface="宋体" panose="02010600030101010101" pitchFamily="2" charset="-122"/>
            </a:rPr>
            <a:t>统计量及其抽样分布</a:t>
          </a:r>
          <a:endParaRPr lang="en-US" sz="4000" kern="1200" baseline="0" dirty="0">
            <a:latin typeface="Arial Nova" panose="020B0504020202020204" pitchFamily="34" charset="0"/>
            <a:ea typeface="宋体" panose="02010600030101010101" pitchFamily="2" charset="-122"/>
          </a:endParaRPr>
        </a:p>
      </dsp:txBody>
      <dsp:txXfrm>
        <a:off x="49119" y="3245943"/>
        <a:ext cx="5793233" cy="9079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D1FC2-7B57-B840-9CF2-C8CCDC211BAA}" type="datetimeFigureOut">
              <a:rPr lang="en-CN" smtClean="0"/>
              <a:t>12/09/2024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BF689-31EE-0945-8A16-5ABD20774B62}" type="slidenum">
              <a:rPr lang="en-CN" smtClean="0"/>
              <a:t>‹#›</a:t>
            </a:fld>
            <a:endParaRPr lang="en-CN"/>
          </a:p>
        </p:txBody>
      </p:sp>
    </p:spTree>
    <p:extLst>
      <p:ext uri="{BB962C8B-B14F-4D97-AF65-F5344CB8AC3E}">
        <p14:creationId xmlns:p14="http://schemas.microsoft.com/office/powerpoint/2010/main" val="260597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zh.wikipedia.org/w/index.php?title=Jarl_Waldemar_Lindeberg&amp;action=edit&amp;redlink=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EBF689-31EE-0945-8A16-5ABD20774B62}" type="slidenum">
              <a:rPr lang="en-CN" smtClean="0"/>
              <a:t>1</a:t>
            </a:fld>
            <a:endParaRPr lang="en-CN"/>
          </a:p>
        </p:txBody>
      </p:sp>
    </p:spTree>
    <p:extLst>
      <p:ext uri="{BB962C8B-B14F-4D97-AF65-F5344CB8AC3E}">
        <p14:creationId xmlns:p14="http://schemas.microsoft.com/office/powerpoint/2010/main" val="294635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13</a:t>
            </a:fld>
            <a:endParaRPr lang="en-CN"/>
          </a:p>
        </p:txBody>
      </p:sp>
    </p:spTree>
    <p:extLst>
      <p:ext uri="{BB962C8B-B14F-4D97-AF65-F5344CB8AC3E}">
        <p14:creationId xmlns:p14="http://schemas.microsoft.com/office/powerpoint/2010/main" val="2703658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06CAC-3C46-38F8-A95C-E0C9134EF0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88DB61-30EB-8848-5B72-8777482B23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1A86D-C373-4038-4684-999E598A3D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0E2278-B9F1-0363-EA45-7FB0CD75CED3}"/>
              </a:ext>
            </a:extLst>
          </p:cNvPr>
          <p:cNvSpPr>
            <a:spLocks noGrp="1"/>
          </p:cNvSpPr>
          <p:nvPr>
            <p:ph type="sldNum" sz="quarter" idx="5"/>
          </p:nvPr>
        </p:nvSpPr>
        <p:spPr/>
        <p:txBody>
          <a:bodyPr/>
          <a:lstStyle/>
          <a:p>
            <a:fld id="{4DEBF689-31EE-0945-8A16-5ABD20774B62}" type="slidenum">
              <a:rPr lang="en-CN" smtClean="0"/>
              <a:t>14</a:t>
            </a:fld>
            <a:endParaRPr lang="en-CN"/>
          </a:p>
        </p:txBody>
      </p:sp>
    </p:spTree>
    <p:extLst>
      <p:ext uri="{BB962C8B-B14F-4D97-AF65-F5344CB8AC3E}">
        <p14:creationId xmlns:p14="http://schemas.microsoft.com/office/powerpoint/2010/main" val="2822365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D8B85-133A-EE0C-E2B8-ADD9E9FF51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BEC1AC-BE7B-5F14-A769-9E9A58F0A9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E0E287-EA50-F621-E1A3-B128DA1A4A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EED205-27AC-5752-3A93-824C97618523}"/>
              </a:ext>
            </a:extLst>
          </p:cNvPr>
          <p:cNvSpPr>
            <a:spLocks noGrp="1"/>
          </p:cNvSpPr>
          <p:nvPr>
            <p:ph type="sldNum" sz="quarter" idx="5"/>
          </p:nvPr>
        </p:nvSpPr>
        <p:spPr/>
        <p:txBody>
          <a:bodyPr/>
          <a:lstStyle/>
          <a:p>
            <a:fld id="{4DEBF689-31EE-0945-8A16-5ABD20774B62}" type="slidenum">
              <a:rPr lang="en-CN" smtClean="0"/>
              <a:t>15</a:t>
            </a:fld>
            <a:endParaRPr lang="en-CN"/>
          </a:p>
        </p:txBody>
      </p:sp>
    </p:spTree>
    <p:extLst>
      <p:ext uri="{BB962C8B-B14F-4D97-AF65-F5344CB8AC3E}">
        <p14:creationId xmlns:p14="http://schemas.microsoft.com/office/powerpoint/2010/main" val="239693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16</a:t>
            </a:fld>
            <a:endParaRPr lang="en-CN"/>
          </a:p>
        </p:txBody>
      </p:sp>
    </p:spTree>
    <p:extLst>
      <p:ext uri="{BB962C8B-B14F-4D97-AF65-F5344CB8AC3E}">
        <p14:creationId xmlns:p14="http://schemas.microsoft.com/office/powerpoint/2010/main" val="321974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17</a:t>
            </a:fld>
            <a:endParaRPr lang="en-CN"/>
          </a:p>
        </p:txBody>
      </p:sp>
    </p:spTree>
    <p:extLst>
      <p:ext uri="{BB962C8B-B14F-4D97-AF65-F5344CB8AC3E}">
        <p14:creationId xmlns:p14="http://schemas.microsoft.com/office/powerpoint/2010/main" val="3117810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18</a:t>
            </a:fld>
            <a:endParaRPr lang="en-CN"/>
          </a:p>
        </p:txBody>
      </p:sp>
    </p:spTree>
    <p:extLst>
      <p:ext uri="{BB962C8B-B14F-4D97-AF65-F5344CB8AC3E}">
        <p14:creationId xmlns:p14="http://schemas.microsoft.com/office/powerpoint/2010/main" val="2619451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19</a:t>
            </a:fld>
            <a:endParaRPr lang="en-CN"/>
          </a:p>
        </p:txBody>
      </p:sp>
    </p:spTree>
    <p:extLst>
      <p:ext uri="{BB962C8B-B14F-4D97-AF65-F5344CB8AC3E}">
        <p14:creationId xmlns:p14="http://schemas.microsoft.com/office/powerpoint/2010/main" val="602327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20</a:t>
            </a:fld>
            <a:endParaRPr lang="en-CN"/>
          </a:p>
        </p:txBody>
      </p:sp>
    </p:spTree>
    <p:extLst>
      <p:ext uri="{BB962C8B-B14F-4D97-AF65-F5344CB8AC3E}">
        <p14:creationId xmlns:p14="http://schemas.microsoft.com/office/powerpoint/2010/main" val="1456543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28</a:t>
            </a:fld>
            <a:endParaRPr lang="en-CN"/>
          </a:p>
        </p:txBody>
      </p:sp>
    </p:spTree>
    <p:extLst>
      <p:ext uri="{BB962C8B-B14F-4D97-AF65-F5344CB8AC3E}">
        <p14:creationId xmlns:p14="http://schemas.microsoft.com/office/powerpoint/2010/main" val="2703578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32</a:t>
            </a:fld>
            <a:endParaRPr lang="en-CN"/>
          </a:p>
        </p:txBody>
      </p:sp>
    </p:spTree>
    <p:extLst>
      <p:ext uri="{BB962C8B-B14F-4D97-AF65-F5344CB8AC3E}">
        <p14:creationId xmlns:p14="http://schemas.microsoft.com/office/powerpoint/2010/main" val="372462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a:t>
            </a:fld>
            <a:endParaRPr lang="en-CN"/>
          </a:p>
        </p:txBody>
      </p:sp>
    </p:spTree>
    <p:extLst>
      <p:ext uri="{BB962C8B-B14F-4D97-AF65-F5344CB8AC3E}">
        <p14:creationId xmlns:p14="http://schemas.microsoft.com/office/powerpoint/2010/main" val="12966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DC27A-D008-8E10-C555-D22B02DA1A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2C2AF0-F016-963B-F6A0-831A8C09EA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109061-6C16-2989-B8F9-FC3782613F57}"/>
              </a:ext>
            </a:extLst>
          </p:cNvPr>
          <p:cNvSpPr>
            <a:spLocks noGrp="1"/>
          </p:cNvSpPr>
          <p:nvPr>
            <p:ph type="body" idx="1"/>
          </p:nvPr>
        </p:nvSpPr>
        <p:spPr/>
        <p:txBody>
          <a:bodyPr/>
          <a:lstStyle/>
          <a:p>
            <a:r>
              <a:rPr lang="zh-CN" altLang="en-US" b="0" i="0" dirty="0">
                <a:solidFill>
                  <a:srgbClr val="4D4D4D"/>
                </a:solidFill>
                <a:effectLst/>
                <a:latin typeface="-apple-system"/>
              </a:rPr>
              <a:t>假设一所大学的科学系有 </a:t>
            </a:r>
            <a:r>
              <a:rPr lang="en-US" altLang="zh-CN" b="0" i="0" dirty="0">
                <a:solidFill>
                  <a:srgbClr val="4D4D4D"/>
                </a:solidFill>
                <a:effectLst/>
                <a:latin typeface="-apple-system"/>
              </a:rPr>
              <a:t>15 </a:t>
            </a:r>
            <a:r>
              <a:rPr lang="zh-CN" altLang="en-US" b="0" i="0" dirty="0">
                <a:solidFill>
                  <a:srgbClr val="4D4D4D"/>
                </a:solidFill>
                <a:effectLst/>
                <a:latin typeface="-apple-system"/>
              </a:rPr>
              <a:t>个部门，每个部门容纳大约 </a:t>
            </a:r>
            <a:r>
              <a:rPr lang="en-US" altLang="zh-CN" b="0" i="0" dirty="0">
                <a:solidFill>
                  <a:srgbClr val="4D4D4D"/>
                </a:solidFill>
                <a:effectLst/>
                <a:latin typeface="-apple-system"/>
              </a:rPr>
              <a:t>100 </a:t>
            </a:r>
            <a:r>
              <a:rPr lang="zh-CN" altLang="en-US" b="0" i="0" dirty="0">
                <a:solidFill>
                  <a:srgbClr val="4D4D4D"/>
                </a:solidFill>
                <a:effectLst/>
                <a:latin typeface="-apple-system"/>
              </a:rPr>
              <a:t>名学生。我们的任务是计算科学系学生的平均体重。听起来很简单，对吧？</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我从有抱负的数据科学家那里得到的方法是简单地计算平均值：</a:t>
            </a:r>
          </a:p>
          <a:p>
            <a:pPr algn="l">
              <a:buFont typeface="Arial" panose="020B0604020202020204" pitchFamily="34" charset="0"/>
              <a:buChar char="•"/>
            </a:pPr>
            <a:r>
              <a:rPr lang="zh-CN" altLang="en-US" b="0" i="0" dirty="0">
                <a:solidFill>
                  <a:srgbClr val="4D4D4D"/>
                </a:solidFill>
                <a:effectLst/>
                <a:latin typeface="-apple-system"/>
              </a:rPr>
              <a:t>首先，测量科学系所有学生的体重。</a:t>
            </a:r>
          </a:p>
          <a:p>
            <a:pPr algn="l">
              <a:buFont typeface="Arial" panose="020B0604020202020204" pitchFamily="34" charset="0"/>
              <a:buChar char="•"/>
            </a:pPr>
            <a:r>
              <a:rPr lang="zh-CN" altLang="en-US" b="0" i="0" dirty="0">
                <a:solidFill>
                  <a:srgbClr val="4D4D4D"/>
                </a:solidFill>
                <a:effectLst/>
                <a:latin typeface="-apple-system"/>
              </a:rPr>
              <a:t>添加所有重量。</a:t>
            </a:r>
          </a:p>
          <a:p>
            <a:pPr algn="l">
              <a:buFont typeface="Arial" panose="020B0604020202020204" pitchFamily="34" charset="0"/>
              <a:buChar char="•"/>
            </a:pPr>
            <a:r>
              <a:rPr lang="zh-CN" altLang="en-US" b="0" i="0" dirty="0">
                <a:solidFill>
                  <a:srgbClr val="4D4D4D"/>
                </a:solidFill>
                <a:effectLst/>
                <a:latin typeface="-apple-system"/>
              </a:rPr>
              <a:t>最后，将权重总和除以学生总数，得到平均值。</a:t>
            </a:r>
          </a:p>
          <a:p>
            <a:endParaRPr lang="zh-CN" altLang="en-US" dirty="0"/>
          </a:p>
        </p:txBody>
      </p:sp>
      <p:sp>
        <p:nvSpPr>
          <p:cNvPr id="4" name="灯片编号占位符 3">
            <a:extLst>
              <a:ext uri="{FF2B5EF4-FFF2-40B4-BE49-F238E27FC236}">
                <a16:creationId xmlns:a16="http://schemas.microsoft.com/office/drawing/2014/main" id="{979EF9D3-4132-7B19-7377-43E540A34336}"/>
              </a:ext>
            </a:extLst>
          </p:cNvPr>
          <p:cNvSpPr>
            <a:spLocks noGrp="1"/>
          </p:cNvSpPr>
          <p:nvPr>
            <p:ph type="sldNum" sz="quarter" idx="5"/>
          </p:nvPr>
        </p:nvSpPr>
        <p:spPr/>
        <p:txBody>
          <a:bodyPr/>
          <a:lstStyle/>
          <a:p>
            <a:fld id="{4DEBF689-31EE-0945-8A16-5ABD20774B62}" type="slidenum">
              <a:rPr lang="en-CN" smtClean="0"/>
              <a:t>33</a:t>
            </a:fld>
            <a:endParaRPr lang="en-CN"/>
          </a:p>
        </p:txBody>
      </p:sp>
    </p:spTree>
    <p:extLst>
      <p:ext uri="{BB962C8B-B14F-4D97-AF65-F5344CB8AC3E}">
        <p14:creationId xmlns:p14="http://schemas.microsoft.com/office/powerpoint/2010/main" val="4204726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B12C6-5FC7-8839-A79B-D215B6E208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C072C0-9CAF-772B-0F5A-FE491ED7FD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478A1E-8CCD-D5BA-E017-11717AE467E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D5BD091-DEA0-C772-0876-389B6DDF0B14}"/>
              </a:ext>
            </a:extLst>
          </p:cNvPr>
          <p:cNvSpPr>
            <a:spLocks noGrp="1"/>
          </p:cNvSpPr>
          <p:nvPr>
            <p:ph type="sldNum" sz="quarter" idx="5"/>
          </p:nvPr>
        </p:nvSpPr>
        <p:spPr/>
        <p:txBody>
          <a:bodyPr/>
          <a:lstStyle/>
          <a:p>
            <a:fld id="{4DEBF689-31EE-0945-8A16-5ABD20774B62}" type="slidenum">
              <a:rPr lang="en-CN" smtClean="0"/>
              <a:t>34</a:t>
            </a:fld>
            <a:endParaRPr lang="en-CN"/>
          </a:p>
        </p:txBody>
      </p:sp>
    </p:spTree>
    <p:extLst>
      <p:ext uri="{BB962C8B-B14F-4D97-AF65-F5344CB8AC3E}">
        <p14:creationId xmlns:p14="http://schemas.microsoft.com/office/powerpoint/2010/main" val="178192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421E4-C035-444F-7C65-EEC713C199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899DFD-6DFD-881E-A085-BDCE009896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B937C7-D9F1-DD1C-DB33-6A2D38CC8EA6}"/>
              </a:ext>
            </a:extLst>
          </p:cNvPr>
          <p:cNvSpPr>
            <a:spLocks noGrp="1"/>
          </p:cNvSpPr>
          <p:nvPr>
            <p:ph type="body" idx="1"/>
          </p:nvPr>
        </p:nvSpPr>
        <p:spPr/>
        <p:txBody>
          <a:bodyPr/>
          <a:lstStyle/>
          <a:p>
            <a:r>
              <a:rPr lang="zh-CN" altLang="en-US" dirty="0"/>
              <a:t>棣莫佛</a:t>
            </a:r>
            <a:r>
              <a:rPr lang="en-US" altLang="zh-CN" dirty="0"/>
              <a:t>-</a:t>
            </a:r>
            <a:r>
              <a:rPr lang="zh-CN" altLang="en-US" dirty="0"/>
              <a:t>拉普拉斯定理是中央极限定理的最初版本，讨论了服从二项分布的随机变量序列。它指出，参数为</a:t>
            </a:r>
            <a:r>
              <a:rPr lang="en-US" altLang="zh-CN" dirty="0"/>
              <a:t>n, p</a:t>
            </a:r>
            <a:r>
              <a:rPr lang="zh-CN" altLang="en-US" dirty="0"/>
              <a:t>的二项分布以</a:t>
            </a:r>
            <a:r>
              <a:rPr lang="en-US" altLang="zh-CN" dirty="0"/>
              <a:t>np</a:t>
            </a:r>
            <a:r>
              <a:rPr lang="zh-CN" altLang="en-US" dirty="0"/>
              <a:t>为均值、</a:t>
            </a:r>
            <a:r>
              <a:rPr lang="en-US" altLang="zh-CN" dirty="0"/>
              <a:t>np(1-p) </a:t>
            </a:r>
            <a:r>
              <a:rPr lang="zh-CN" altLang="en-US" dirty="0"/>
              <a:t>为方差的正态分布为极限。</a:t>
            </a:r>
          </a:p>
        </p:txBody>
      </p:sp>
      <p:sp>
        <p:nvSpPr>
          <p:cNvPr id="4" name="灯片编号占位符 3">
            <a:extLst>
              <a:ext uri="{FF2B5EF4-FFF2-40B4-BE49-F238E27FC236}">
                <a16:creationId xmlns:a16="http://schemas.microsoft.com/office/drawing/2014/main" id="{384605B9-7382-2884-E4CD-3B7E0F13ED5A}"/>
              </a:ext>
            </a:extLst>
          </p:cNvPr>
          <p:cNvSpPr>
            <a:spLocks noGrp="1"/>
          </p:cNvSpPr>
          <p:nvPr>
            <p:ph type="sldNum" sz="quarter" idx="5"/>
          </p:nvPr>
        </p:nvSpPr>
        <p:spPr/>
        <p:txBody>
          <a:bodyPr/>
          <a:lstStyle/>
          <a:p>
            <a:fld id="{4DEBF689-31EE-0945-8A16-5ABD20774B62}" type="slidenum">
              <a:rPr lang="en-CN" smtClean="0"/>
              <a:t>35</a:t>
            </a:fld>
            <a:endParaRPr lang="en-CN"/>
          </a:p>
        </p:txBody>
      </p:sp>
    </p:spTree>
    <p:extLst>
      <p:ext uri="{BB962C8B-B14F-4D97-AF65-F5344CB8AC3E}">
        <p14:creationId xmlns:p14="http://schemas.microsoft.com/office/powerpoint/2010/main" val="198837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0FB5-EC13-631E-CC0A-7301264F0B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04DB09-5C7A-71A2-4AE7-AD2CBFF5B7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F79475-7AAB-CA16-CA6C-AC6DDBAFF8F2}"/>
              </a:ext>
            </a:extLst>
          </p:cNvPr>
          <p:cNvSpPr>
            <a:spLocks noGrp="1"/>
          </p:cNvSpPr>
          <p:nvPr>
            <p:ph type="body" idx="1"/>
          </p:nvPr>
        </p:nvSpPr>
        <p:spPr/>
        <p:txBody>
          <a:bodyPr/>
          <a:lstStyle/>
          <a:p>
            <a:r>
              <a:rPr lang="zh-CN" altLang="en-US" dirty="0"/>
              <a:t>林德伯格</a:t>
            </a:r>
            <a:r>
              <a:rPr lang="en-US" altLang="zh-CN" dirty="0"/>
              <a:t>-</a:t>
            </a:r>
            <a:r>
              <a:rPr lang="zh-CN" altLang="en-US" dirty="0"/>
              <a:t>莱维定理，是棣莫佛</a:t>
            </a:r>
            <a:r>
              <a:rPr lang="en-US" altLang="zh-CN" dirty="0"/>
              <a:t>-</a:t>
            </a:r>
            <a:r>
              <a:rPr lang="zh-CN" altLang="en-US" dirty="0"/>
              <a:t>拉普拉斯定理的扩展，讨论独立同分布随机变量序列的中央极限定理。它表明，独立同分布（</a:t>
            </a:r>
            <a:r>
              <a:rPr lang="en-US" altLang="zh-CN" dirty="0" err="1"/>
              <a:t>i.i.d.</a:t>
            </a:r>
            <a:r>
              <a:rPr lang="en-US" altLang="zh-CN" dirty="0"/>
              <a:t>, </a:t>
            </a:r>
            <a:r>
              <a:rPr lang="zh-CN" altLang="en-US" dirty="0"/>
              <a:t>即 </a:t>
            </a:r>
            <a:r>
              <a:rPr lang="en-US" altLang="zh-CN" dirty="0"/>
              <a:t>independent and identically distributed</a:t>
            </a:r>
            <a:r>
              <a:rPr lang="zh-CN" altLang="en-US" dirty="0"/>
              <a:t>）、且数学期望和方差有限的随机变量序列的标准化和以标准正态分布为极限：</a:t>
            </a:r>
            <a:endParaRPr lang="en-US" altLang="zh-CN" dirty="0"/>
          </a:p>
          <a:p>
            <a:r>
              <a:rPr lang="zh-CN" altLang="en-US" b="0" i="0" u="none" strike="noStrike" dirty="0">
                <a:solidFill>
                  <a:srgbClr val="007A5E"/>
                </a:solidFill>
                <a:effectLst/>
                <a:latin typeface="Arial" panose="020B0604020202020204" pitchFamily="34" charset="0"/>
                <a:hlinkClick r:id="rId3"/>
              </a:rPr>
              <a:t>林德伯格</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费勒（</a:t>
            </a:r>
            <a:r>
              <a:rPr lang="en-US" altLang="zh-CN" b="0" i="0" dirty="0" err="1">
                <a:solidFill>
                  <a:srgbClr val="202122"/>
                </a:solidFill>
                <a:effectLst/>
                <a:latin typeface="Arial" panose="020B0604020202020204" pitchFamily="34" charset="0"/>
              </a:rPr>
              <a:t>Lindeberg</a:t>
            </a:r>
            <a:r>
              <a:rPr lang="en-US" altLang="zh-CN" b="0" i="0" dirty="0">
                <a:solidFill>
                  <a:srgbClr val="202122"/>
                </a:solidFill>
                <a:effectLst/>
                <a:latin typeface="Arial" panose="020B0604020202020204" pitchFamily="34" charset="0"/>
              </a:rPr>
              <a:t>-Feller</a:t>
            </a:r>
            <a:r>
              <a:rPr lang="zh-CN" altLang="en-US" b="0" i="0" dirty="0">
                <a:solidFill>
                  <a:srgbClr val="202122"/>
                </a:solidFill>
                <a:effectLst/>
                <a:latin typeface="Arial" panose="020B0604020202020204" pitchFamily="34" charset="0"/>
              </a:rPr>
              <a:t>）定理，是中心极限定理的高级形式，是对林德伯格</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莱维定理的扩展，讨论独立的，但</a:t>
            </a:r>
            <a:r>
              <a:rPr lang="zh-CN" altLang="en-US" b="1" i="0" dirty="0">
                <a:solidFill>
                  <a:srgbClr val="202122"/>
                </a:solidFill>
                <a:effectLst/>
                <a:latin typeface="Arial" panose="020B0604020202020204" pitchFamily="34" charset="0"/>
              </a:rPr>
              <a:t>不同分布</a:t>
            </a:r>
            <a:r>
              <a:rPr lang="zh-CN" altLang="en-US" b="0" i="0" dirty="0">
                <a:solidFill>
                  <a:srgbClr val="202122"/>
                </a:solidFill>
                <a:effectLst/>
                <a:latin typeface="Arial" panose="020B0604020202020204" pitchFamily="34" charset="0"/>
              </a:rPr>
              <a:t>的情况下的随机变量和。它表明，满足一定条件时，独立的，但不同分布的随机变量序列的标准化和依然以标准正态分布为极限：</a:t>
            </a:r>
            <a:endParaRPr lang="zh-CN" altLang="en-US" dirty="0"/>
          </a:p>
        </p:txBody>
      </p:sp>
      <p:sp>
        <p:nvSpPr>
          <p:cNvPr id="4" name="灯片编号占位符 3">
            <a:extLst>
              <a:ext uri="{FF2B5EF4-FFF2-40B4-BE49-F238E27FC236}">
                <a16:creationId xmlns:a16="http://schemas.microsoft.com/office/drawing/2014/main" id="{4609B5CA-A644-966C-B1A1-390652499B8E}"/>
              </a:ext>
            </a:extLst>
          </p:cNvPr>
          <p:cNvSpPr>
            <a:spLocks noGrp="1"/>
          </p:cNvSpPr>
          <p:nvPr>
            <p:ph type="sldNum" sz="quarter" idx="5"/>
          </p:nvPr>
        </p:nvSpPr>
        <p:spPr/>
        <p:txBody>
          <a:bodyPr/>
          <a:lstStyle/>
          <a:p>
            <a:fld id="{4DEBF689-31EE-0945-8A16-5ABD20774B62}" type="slidenum">
              <a:rPr lang="en-CN" smtClean="0"/>
              <a:t>36</a:t>
            </a:fld>
            <a:endParaRPr lang="en-CN"/>
          </a:p>
        </p:txBody>
      </p:sp>
    </p:spTree>
    <p:extLst>
      <p:ext uri="{BB962C8B-B14F-4D97-AF65-F5344CB8AC3E}">
        <p14:creationId xmlns:p14="http://schemas.microsoft.com/office/powerpoint/2010/main" val="326287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37</a:t>
            </a:fld>
            <a:endParaRPr lang="en-CN"/>
          </a:p>
        </p:txBody>
      </p:sp>
    </p:spTree>
    <p:extLst>
      <p:ext uri="{BB962C8B-B14F-4D97-AF65-F5344CB8AC3E}">
        <p14:creationId xmlns:p14="http://schemas.microsoft.com/office/powerpoint/2010/main" val="48392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a:t>
            </a:fld>
            <a:endParaRPr lang="en-CN"/>
          </a:p>
        </p:txBody>
      </p:sp>
    </p:spTree>
    <p:extLst>
      <p:ext uri="{BB962C8B-B14F-4D97-AF65-F5344CB8AC3E}">
        <p14:creationId xmlns:p14="http://schemas.microsoft.com/office/powerpoint/2010/main" val="8081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t>
            </a:r>
            <a:r>
              <a:rPr lang="zh-CN" altLang="en-US" dirty="0"/>
              <a:t>表示</a:t>
            </a:r>
            <a:r>
              <a:rPr lang="en-US" altLang="zh-CN" dirty="0"/>
              <a:t>n</a:t>
            </a:r>
            <a:r>
              <a:rPr lang="zh-CN" altLang="en-US" dirty="0"/>
              <a:t>是实验成功的次数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4</a:t>
            </a:fld>
            <a:endParaRPr lang="en-CN"/>
          </a:p>
        </p:txBody>
      </p:sp>
    </p:spTree>
    <p:extLst>
      <p:ext uri="{BB962C8B-B14F-4D97-AF65-F5344CB8AC3E}">
        <p14:creationId xmlns:p14="http://schemas.microsoft.com/office/powerpoint/2010/main" val="133663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5</a:t>
            </a:fld>
            <a:endParaRPr lang="en-CN"/>
          </a:p>
        </p:txBody>
      </p:sp>
    </p:spTree>
    <p:extLst>
      <p:ext uri="{BB962C8B-B14F-4D97-AF65-F5344CB8AC3E}">
        <p14:creationId xmlns:p14="http://schemas.microsoft.com/office/powerpoint/2010/main" val="645746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8</a:t>
            </a:fld>
            <a:endParaRPr lang="en-CN"/>
          </a:p>
        </p:txBody>
      </p:sp>
    </p:spTree>
    <p:extLst>
      <p:ext uri="{BB962C8B-B14F-4D97-AF65-F5344CB8AC3E}">
        <p14:creationId xmlns:p14="http://schemas.microsoft.com/office/powerpoint/2010/main" val="385019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10</a:t>
            </a:fld>
            <a:endParaRPr lang="en-CN"/>
          </a:p>
        </p:txBody>
      </p:sp>
    </p:spTree>
    <p:extLst>
      <p:ext uri="{BB962C8B-B14F-4D97-AF65-F5344CB8AC3E}">
        <p14:creationId xmlns:p14="http://schemas.microsoft.com/office/powerpoint/2010/main" val="1022532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11</a:t>
            </a:fld>
            <a:endParaRPr lang="en-CN"/>
          </a:p>
        </p:txBody>
      </p:sp>
    </p:spTree>
    <p:extLst>
      <p:ext uri="{BB962C8B-B14F-4D97-AF65-F5344CB8AC3E}">
        <p14:creationId xmlns:p14="http://schemas.microsoft.com/office/powerpoint/2010/main" val="1341256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12</a:t>
            </a:fld>
            <a:endParaRPr lang="en-CN"/>
          </a:p>
        </p:txBody>
      </p:sp>
    </p:spTree>
    <p:extLst>
      <p:ext uri="{BB962C8B-B14F-4D97-AF65-F5344CB8AC3E}">
        <p14:creationId xmlns:p14="http://schemas.microsoft.com/office/powerpoint/2010/main" val="146554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lnSpc>
                <a:spcPct val="125000"/>
              </a:lnSpc>
              <a:defRPr sz="5400" spc="140" baseline="0"/>
            </a:lvl1pPr>
          </a:lstStyle>
          <a:p>
            <a:r>
              <a:rPr lang="en-US" dirty="0"/>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lnSpc>
                <a:spcPct val="125000"/>
              </a:lnSpc>
              <a:buNone/>
              <a:defRPr sz="2400" baseline="0">
                <a:latin typeface="Arial Nova" panose="020F0502020204030204" pitchFamily="34" charset="0"/>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3490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12/9/2024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803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12/9/2024</a:t>
            </a:fld>
            <a:endParaRPr lang="en-US" dirty="0"/>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47174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normAutofit/>
          </a:bodyPr>
          <a:lstStyle>
            <a:lvl1pPr>
              <a:defRPr sz="5400" spc="14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12/9/2024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33793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lnSpc>
                <a:spcPct val="125000"/>
              </a:lnSpc>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hasCustomPrompt="1"/>
          </p:nvPr>
        </p:nvSpPr>
        <p:spPr>
          <a:xfrm>
            <a:off x="777240" y="4589463"/>
            <a:ext cx="10570210" cy="1500187"/>
          </a:xfrm>
        </p:spPr>
        <p:txBody>
          <a:bodyPr/>
          <a:lstStyle>
            <a:lvl1pPr marL="0" indent="0">
              <a:lnSpc>
                <a:spcPct val="125000"/>
              </a:lnSpc>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12/9/2024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22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12/9/2024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5174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12/9/2024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53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12/9/2024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2760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12/9/2024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92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12/9/2024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376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12/9/2024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466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fld id="{4A8D24A4-5FEC-4062-8995-EB21925B3B40}" type="datetime1">
              <a:rPr lang="en-US" smtClean="0"/>
              <a:pPr/>
              <a:t>12/9/2024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latin typeface="Times New Roman" panose="02020603050405020304" pitchFamily="18" charset="0"/>
                <a:cs typeface="Times New Roman" panose="02020603050405020304" pitchFamily="18" charset="0"/>
              </a:defRPr>
            </a:lvl1pPr>
          </a:lstStyle>
          <a:p>
            <a:fld id="{35747434-7036-48DB-A148-6B3D8EE75CDA}" type="slidenum">
              <a:rPr lang="en-US" smtClean="0"/>
              <a:pPr/>
              <a:t>‹#›</a:t>
            </a:fld>
            <a:endParaRPr lang="en-US"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14757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914400" rtl="0" eaLnBrk="1" latinLnBrk="0" hangingPunct="1">
        <a:lnSpc>
          <a:spcPct val="125000"/>
        </a:lnSpc>
        <a:spcBef>
          <a:spcPct val="0"/>
        </a:spcBef>
        <a:buNone/>
        <a:defRPr sz="5400" b="0" kern="1200" spc="140" baseline="0">
          <a:solidFill>
            <a:schemeClr val="tx2"/>
          </a:solidFill>
          <a:latin typeface="Arial Nova" panose="020B0504020202020204" pitchFamily="34" charset="0"/>
          <a:ea typeface="宋体" panose="02010600030101010101" pitchFamily="2" charset="-122"/>
          <a:cs typeface="+mj-cs"/>
        </a:defRPr>
      </a:lvl1pPr>
    </p:titleStyle>
    <p:bodyStyle>
      <a:lvl1pPr marL="228600" indent="-228600" algn="l" defTabSz="914400" rtl="0" eaLnBrk="1" latinLnBrk="0" hangingPunct="1">
        <a:lnSpc>
          <a:spcPct val="125000"/>
        </a:lnSpc>
        <a:spcBef>
          <a:spcPts val="300"/>
        </a:spcBef>
        <a:buClr>
          <a:schemeClr val="tx2">
            <a:lumMod val="75000"/>
            <a:lumOff val="25000"/>
          </a:schemeClr>
        </a:buClr>
        <a:buFont typeface="Arial" panose="020B0604020202020204" pitchFamily="34" charset="0"/>
        <a:buChar char="•"/>
        <a:defRPr sz="2400" kern="1200" spc="140" baseline="0">
          <a:solidFill>
            <a:schemeClr val="tx2"/>
          </a:solidFill>
          <a:latin typeface="Arial Nova" panose="020B0504020202020204" pitchFamily="34" charset="0"/>
          <a:ea typeface="宋体" panose="02010600030101010101" pitchFamily="2" charset="-122"/>
          <a:cs typeface="+mn-cs"/>
        </a:defRPr>
      </a:lvl1pPr>
      <a:lvl2pPr marL="685800" indent="-228600" algn="l" defTabSz="914400" rtl="0" eaLnBrk="1" latinLnBrk="0" hangingPunct="1">
        <a:lnSpc>
          <a:spcPct val="125000"/>
        </a:lnSpc>
        <a:spcBef>
          <a:spcPts val="300"/>
        </a:spcBef>
        <a:buClr>
          <a:schemeClr val="tx2">
            <a:lumMod val="75000"/>
            <a:lumOff val="25000"/>
          </a:schemeClr>
        </a:buClr>
        <a:buFont typeface="Arial" panose="020B0604020202020204" pitchFamily="34" charset="0"/>
        <a:buChar char="•"/>
        <a:defRPr sz="2200" kern="1200" spc="140" baseline="0">
          <a:solidFill>
            <a:schemeClr val="tx2"/>
          </a:solidFill>
          <a:latin typeface="Arial Nova" panose="020B0504020202020204" pitchFamily="34" charset="0"/>
          <a:ea typeface="宋体" panose="02010600030101010101" pitchFamily="2" charset="-122"/>
          <a:cs typeface="+mn-cs"/>
        </a:defRPr>
      </a:lvl2pPr>
      <a:lvl3pPr marL="1143000" indent="-228600" algn="l" defTabSz="914400" rtl="0" eaLnBrk="1" latinLnBrk="0" hangingPunct="1">
        <a:lnSpc>
          <a:spcPct val="125000"/>
        </a:lnSpc>
        <a:spcBef>
          <a:spcPts val="200"/>
        </a:spcBef>
        <a:buClr>
          <a:schemeClr val="tx2">
            <a:lumMod val="75000"/>
            <a:lumOff val="25000"/>
          </a:schemeClr>
        </a:buClr>
        <a:buFont typeface="Arial" panose="020B0604020202020204" pitchFamily="34" charset="0"/>
        <a:buChar char="•"/>
        <a:defRPr sz="2000" kern="1200" spc="140" baseline="0">
          <a:solidFill>
            <a:schemeClr val="tx2"/>
          </a:solidFill>
          <a:latin typeface="Arial Nova" panose="020B0504020202020204" pitchFamily="34" charset="0"/>
          <a:ea typeface="宋体" panose="02010600030101010101" pitchFamily="2" charset="-122"/>
          <a:cs typeface="+mn-cs"/>
        </a:defRPr>
      </a:lvl3pPr>
      <a:lvl4pPr marL="1600200" indent="-228600" algn="l" defTabSz="914400" rtl="0" eaLnBrk="1" latinLnBrk="0" hangingPunct="1">
        <a:lnSpc>
          <a:spcPct val="125000"/>
        </a:lnSpc>
        <a:spcBef>
          <a:spcPts val="100"/>
        </a:spcBef>
        <a:buClr>
          <a:schemeClr val="tx2">
            <a:lumMod val="75000"/>
            <a:lumOff val="25000"/>
          </a:schemeClr>
        </a:buClr>
        <a:buFont typeface="Arial" panose="020B0604020202020204" pitchFamily="34" charset="0"/>
        <a:buChar char="•"/>
        <a:defRPr sz="1600" kern="1200" spc="140" baseline="0">
          <a:solidFill>
            <a:schemeClr val="tx2"/>
          </a:solidFill>
          <a:latin typeface="Arial Nova" panose="020B0504020202020204" pitchFamily="34" charset="0"/>
          <a:ea typeface="宋体" panose="02010600030101010101" pitchFamily="2" charset="-122"/>
          <a:cs typeface="+mn-cs"/>
        </a:defRPr>
      </a:lvl4pPr>
      <a:lvl5pPr marL="2057400" indent="-228600" algn="l" defTabSz="914400" rtl="0" eaLnBrk="1" latinLnBrk="0" hangingPunct="1">
        <a:lnSpc>
          <a:spcPct val="125000"/>
        </a:lnSpc>
        <a:spcBef>
          <a:spcPts val="0"/>
        </a:spcBef>
        <a:buClr>
          <a:schemeClr val="tx2">
            <a:lumMod val="75000"/>
            <a:lumOff val="25000"/>
          </a:schemeClr>
        </a:buClr>
        <a:buFont typeface="Arial" panose="020B0604020202020204" pitchFamily="34" charset="0"/>
        <a:buChar char="•"/>
        <a:defRPr sz="1400" kern="1200" spc="140" baseline="0">
          <a:solidFill>
            <a:schemeClr val="tx2"/>
          </a:solidFill>
          <a:latin typeface="Arial Nova" panose="020B05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baike.baidu.com/item/%E4%B8%AD%E5%BF%83%E6%9E%81%E9%99%90%E5%AE%9A%E7%90%86/82945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Video 6" descr="Different Hand Drawn Graphs">
            <a:extLst>
              <a:ext uri="{FF2B5EF4-FFF2-40B4-BE49-F238E27FC236}">
                <a16:creationId xmlns:a16="http://schemas.microsoft.com/office/drawing/2014/main" id="{6CCED235-510C-45C2-7C56-8CC3F8421D1B}"/>
              </a:ext>
            </a:extLst>
          </p:cNvPr>
          <p:cNvPicPr>
            <a:picLocks noChangeAspect="1"/>
          </p:cNvPicPr>
          <p:nvPr>
            <a:videoFile r:link="rId2"/>
            <p:extLst>
              <p:ext uri="{DAA4B4D4-6D71-4841-9C94-3DE7FCFB9230}">
                <p14:media xmlns:p14="http://schemas.microsoft.com/office/powerpoint/2010/main" r:embed="rId1"/>
              </p:ext>
            </p:extLst>
          </p:nvPr>
        </p:nvPicPr>
        <p:blipFill>
          <a:blip r:embed="rId5">
            <a:alphaModFix/>
          </a:blip>
          <a:srcRect t="284" r="-1" b="-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35594-CC2A-4C98-EAAA-FA0551B12CD4}"/>
              </a:ext>
            </a:extLst>
          </p:cNvPr>
          <p:cNvSpPr>
            <a:spLocks noGrp="1"/>
          </p:cNvSpPr>
          <p:nvPr>
            <p:ph type="ctrTitle"/>
          </p:nvPr>
        </p:nvSpPr>
        <p:spPr>
          <a:xfrm>
            <a:off x="4793673" y="565846"/>
            <a:ext cx="6636327" cy="3617644"/>
          </a:xfrm>
        </p:spPr>
        <p:txBody>
          <a:bodyPr anchor="b">
            <a:normAutofit/>
          </a:bodyPr>
          <a:lstStyle/>
          <a:p>
            <a:pPr algn="r">
              <a:lnSpc>
                <a:spcPct val="125000"/>
              </a:lnSpc>
            </a:pPr>
            <a:r>
              <a:rPr lang="en-CN" sz="6000" dirty="0">
                <a:solidFill>
                  <a:srgbClr val="FFFFFF"/>
                </a:solidFill>
              </a:rPr>
              <a:t>数理统计分析</a:t>
            </a:r>
            <a:br>
              <a:rPr lang="en-US" sz="6000" dirty="0">
                <a:solidFill>
                  <a:srgbClr val="FFFFFF"/>
                </a:solidFill>
              </a:rPr>
            </a:br>
            <a:r>
              <a:rPr lang="en-US" altLang="zh-CN" sz="6000" dirty="0">
                <a:solidFill>
                  <a:srgbClr val="FFFFFF"/>
                </a:solidFill>
              </a:rPr>
              <a:t>—</a:t>
            </a:r>
            <a:r>
              <a:rPr lang="zh-CN" altLang="en-US" sz="6000" dirty="0">
                <a:solidFill>
                  <a:srgbClr val="FFFFFF"/>
                </a:solidFill>
              </a:rPr>
              <a:t>随机变量及分布</a:t>
            </a:r>
            <a:endParaRPr lang="en-CN" sz="6000" dirty="0">
              <a:solidFill>
                <a:srgbClr val="FFFFFF"/>
              </a:solidFill>
            </a:endParaRPr>
          </a:p>
        </p:txBody>
      </p:sp>
      <p:sp>
        <p:nvSpPr>
          <p:cNvPr id="3" name="Subtitle 2">
            <a:extLst>
              <a:ext uri="{FF2B5EF4-FFF2-40B4-BE49-F238E27FC236}">
                <a16:creationId xmlns:a16="http://schemas.microsoft.com/office/drawing/2014/main" id="{932DEB6B-D33C-8859-3B89-3A7EAF062A5B}"/>
              </a:ext>
            </a:extLst>
          </p:cNvPr>
          <p:cNvSpPr>
            <a:spLocks noGrp="1"/>
          </p:cNvSpPr>
          <p:nvPr>
            <p:ph type="subTitle" idx="1"/>
          </p:nvPr>
        </p:nvSpPr>
        <p:spPr>
          <a:xfrm>
            <a:off x="5659718" y="4456144"/>
            <a:ext cx="5770281" cy="1619074"/>
          </a:xfrm>
        </p:spPr>
        <p:txBody>
          <a:bodyPr anchor="t">
            <a:normAutofit/>
          </a:bodyPr>
          <a:lstStyle/>
          <a:p>
            <a:pPr algn="r"/>
            <a:r>
              <a:rPr lang="en-CN" dirty="0">
                <a:solidFill>
                  <a:srgbClr val="FFFFFF"/>
                </a:solidFill>
              </a:rPr>
              <a:t>成都信息工程大学</a:t>
            </a:r>
            <a:endParaRPr lang="en-US" dirty="0">
              <a:solidFill>
                <a:srgbClr val="FFFFFF"/>
              </a:solidFill>
            </a:endParaRPr>
          </a:p>
          <a:p>
            <a:pPr algn="r"/>
            <a:r>
              <a:rPr lang="zh-CN" altLang="en-US" dirty="0">
                <a:solidFill>
                  <a:srgbClr val="FFFFFF"/>
                </a:solidFill>
              </a:rPr>
              <a:t>人工智能学院（区块链产业学院）</a:t>
            </a:r>
            <a:endParaRPr lang="en-US" altLang="zh-CN">
              <a:solidFill>
                <a:srgbClr val="FFFFFF"/>
              </a:solidFill>
            </a:endParaRPr>
          </a:p>
          <a:p>
            <a:pPr algn="r"/>
            <a:r>
              <a:rPr lang="zh-CN" altLang="en-US">
                <a:solidFill>
                  <a:srgbClr val="FFFFFF"/>
                </a:solidFill>
              </a:rPr>
              <a:t>高</a:t>
            </a:r>
            <a:r>
              <a:rPr lang="zh-CN" altLang="en-US" dirty="0">
                <a:solidFill>
                  <a:srgbClr val="FFFFFF"/>
                </a:solidFill>
              </a:rPr>
              <a:t>路路</a:t>
            </a:r>
            <a:endParaRPr lang="en-CN" dirty="0">
              <a:solidFill>
                <a:srgbClr val="FFFFFF"/>
              </a:solidFill>
            </a:endParaRPr>
          </a:p>
        </p:txBody>
      </p:sp>
      <p:sp>
        <p:nvSpPr>
          <p:cNvPr id="4" name="Date Placeholder 3">
            <a:extLst>
              <a:ext uri="{FF2B5EF4-FFF2-40B4-BE49-F238E27FC236}">
                <a16:creationId xmlns:a16="http://schemas.microsoft.com/office/drawing/2014/main" id="{7015A7DA-9001-B89B-FD38-0832A5DF78D9}"/>
              </a:ext>
            </a:extLst>
          </p:cNvPr>
          <p:cNvSpPr>
            <a:spLocks noGrp="1"/>
          </p:cNvSpPr>
          <p:nvPr>
            <p:ph type="dt" sz="half" idx="4294967295"/>
          </p:nvPr>
        </p:nvSpPr>
        <p:spPr>
          <a:xfrm>
            <a:off x="777240" y="6488268"/>
            <a:ext cx="2743200" cy="233209"/>
          </a:xfrm>
        </p:spPr>
        <p:txBody>
          <a:bodyPr>
            <a:normAutofit/>
          </a:bodyPr>
          <a:lstStyle/>
          <a:p>
            <a:pPr>
              <a:lnSpc>
                <a:spcPct val="90000"/>
              </a:lnSpc>
              <a:spcAft>
                <a:spcPts val="600"/>
              </a:spcAft>
            </a:pPr>
            <a:fld id="{F2EE3B7B-C7B5-42CF-90CF-67B3D21B2314}" type="datetime1">
              <a:rPr lang="en-US">
                <a:solidFill>
                  <a:srgbClr val="FFFFFF"/>
                </a:solidFill>
              </a:rPr>
              <a:pPr>
                <a:lnSpc>
                  <a:spcPct val="90000"/>
                </a:lnSpc>
                <a:spcAft>
                  <a:spcPts val="600"/>
                </a:spcAft>
              </a:pPr>
              <a:t>12/9/2024</a:t>
            </a:fld>
            <a:endParaRPr lang="en-US">
              <a:solidFill>
                <a:srgbClr val="FFFFFF"/>
              </a:solidFill>
            </a:endParaRPr>
          </a:p>
        </p:txBody>
      </p:sp>
      <p:sp>
        <p:nvSpPr>
          <p:cNvPr id="6" name="Slide Number Placeholder 5">
            <a:extLst>
              <a:ext uri="{FF2B5EF4-FFF2-40B4-BE49-F238E27FC236}">
                <a16:creationId xmlns:a16="http://schemas.microsoft.com/office/drawing/2014/main" id="{C84B8B25-0890-26DE-E96D-37271A147412}"/>
              </a:ext>
            </a:extLst>
          </p:cNvPr>
          <p:cNvSpPr>
            <a:spLocks noGrp="1"/>
          </p:cNvSpPr>
          <p:nvPr>
            <p:ph type="sldNum" sz="quarter" idx="4294967295"/>
          </p:nvPr>
        </p:nvSpPr>
        <p:spPr>
          <a:xfrm>
            <a:off x="10107826" y="6488268"/>
            <a:ext cx="1328523" cy="233209"/>
          </a:xfrm>
        </p:spPr>
        <p:txBody>
          <a:bodyPr>
            <a:normAutofit/>
          </a:bodyPr>
          <a:lstStyle/>
          <a:p>
            <a:pPr>
              <a:lnSpc>
                <a:spcPct val="90000"/>
              </a:lnSpc>
              <a:spcAft>
                <a:spcPts val="600"/>
              </a:spcAft>
            </a:pPr>
            <a:fld id="{6E91CC32-6A6B-4E2E-BBA1-6864F305DA26}"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21641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5.1.2 </a:t>
            </a:r>
            <a:r>
              <a:rPr lang="zh-CN" altLang="en-US" sz="3600" dirty="0"/>
              <a:t>连续型随机变量</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均匀分布</a:t>
                </a:r>
                <a:r>
                  <a:rPr lang="en-US" altLang="zh-CN" sz="2800" dirty="0" err="1">
                    <a:solidFill>
                      <a:srgbClr val="0033CC"/>
                    </a:solidFill>
                  </a:rPr>
                  <a:t>dunif</a:t>
                </a:r>
                <a:r>
                  <a:rPr lang="en-US" altLang="zh-CN" sz="2800" dirty="0">
                    <a:solidFill>
                      <a:srgbClr val="0033CC"/>
                    </a:solidFill>
                  </a:rPr>
                  <a:t>()</a:t>
                </a:r>
                <a:endParaRPr lang="zh-CN" altLang="en-US" sz="2800" dirty="0">
                  <a:solidFill>
                    <a:srgbClr val="0033CC"/>
                  </a:solidFill>
                </a:endParaRPr>
              </a:p>
              <a:p>
                <a:r>
                  <a:rPr lang="zh-CN" altLang="en-US" dirty="0"/>
                  <a:t>随机点落在区间</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内任一点的机会是均等的，从而</a:t>
                </a:r>
                <a:r>
                  <a:rPr lang="zh-CN" altLang="en-US" b="0" i="0" dirty="0">
                    <a:solidFill>
                      <a:srgbClr val="202122"/>
                    </a:solidFill>
                    <a:effectLst/>
                    <a:latin typeface="Arial" panose="020B0604020202020204" pitchFamily="34" charset="0"/>
                  </a:rPr>
                  <a:t>每个等长区间上取值的概率皆相等，若</a:t>
                </a:r>
                <a:r>
                  <a:rPr lang="en-US" altLang="zh-CN" b="0" i="0" dirty="0">
                    <a:solidFill>
                      <a:srgbClr val="202122"/>
                    </a:solidFill>
                    <a:effectLst/>
                    <a:latin typeface="Arial" panose="020B0604020202020204" pitchFamily="34" charset="0"/>
                  </a:rPr>
                  <a:t>X</a:t>
                </a:r>
                <a:r>
                  <a:rPr lang="zh-CN" altLang="en-US" b="0" i="0" dirty="0">
                    <a:solidFill>
                      <a:srgbClr val="202122"/>
                    </a:solidFill>
                    <a:effectLst/>
                    <a:latin typeface="Arial" panose="020B0604020202020204" pitchFamily="34" charset="0"/>
                  </a:rPr>
                  <a:t>服从</a:t>
                </a:r>
                <a14:m>
                  <m:oMath xmlns:m="http://schemas.openxmlformats.org/officeDocument/2006/math">
                    <m:r>
                      <a:rPr lang="en-US" altLang="zh-CN" b="0" i="1" dirty="0" smtClean="0">
                        <a:solidFill>
                          <a:srgbClr val="202122"/>
                        </a:solidFill>
                        <a:effectLst/>
                        <a:latin typeface="Cambria Math" panose="02040503050406030204" pitchFamily="18" charset="0"/>
                      </a:rPr>
                      <m:t>(</m:t>
                    </m:r>
                    <m:r>
                      <a:rPr lang="en-US" altLang="zh-CN" b="0" i="1" dirty="0" err="1" smtClean="0">
                        <a:solidFill>
                          <a:srgbClr val="202122"/>
                        </a:solidFill>
                        <a:effectLst/>
                        <a:latin typeface="Cambria Math" panose="02040503050406030204" pitchFamily="18" charset="0"/>
                      </a:rPr>
                      <m:t>𝑎</m:t>
                    </m:r>
                    <m:r>
                      <a:rPr lang="en-US" altLang="zh-CN" b="0" i="1" dirty="0" err="1" smtClean="0">
                        <a:solidFill>
                          <a:srgbClr val="202122"/>
                        </a:solidFill>
                        <a:effectLst/>
                        <a:latin typeface="Cambria Math" panose="02040503050406030204" pitchFamily="18" charset="0"/>
                      </a:rPr>
                      <m:t>, </m:t>
                    </m:r>
                    <m:r>
                      <a:rPr lang="en-US" altLang="zh-CN" b="0" i="1" dirty="0" err="1" smtClean="0">
                        <a:solidFill>
                          <a:srgbClr val="202122"/>
                        </a:solidFill>
                        <a:effectLst/>
                        <a:latin typeface="Cambria Math" panose="02040503050406030204" pitchFamily="18" charset="0"/>
                      </a:rPr>
                      <m:t>𝑏</m:t>
                    </m:r>
                    <m:r>
                      <a:rPr lang="en-US" altLang="zh-CN" b="0" i="1" dirty="0" smtClean="0">
                        <a:solidFill>
                          <a:srgbClr val="202122"/>
                        </a:solidFill>
                        <a:effectLst/>
                        <a:latin typeface="Cambria Math" panose="02040503050406030204" pitchFamily="18" charset="0"/>
                      </a:rPr>
                      <m:t>)</m:t>
                    </m:r>
                  </m:oMath>
                </a14:m>
                <a:r>
                  <a:rPr lang="zh-CN" altLang="en-US" b="0" i="0" dirty="0">
                    <a:solidFill>
                      <a:srgbClr val="202122"/>
                    </a:solidFill>
                    <a:effectLst/>
                    <a:latin typeface="Arial" panose="020B0604020202020204" pitchFamily="34" charset="0"/>
                  </a:rPr>
                  <a:t>上的均匀分布，则</a:t>
                </a:r>
                <a14:m>
                  <m:oMath xmlns:m="http://schemas.openxmlformats.org/officeDocument/2006/math">
                    <m:r>
                      <a:rPr lang="en-US" altLang="zh-CN" b="0" i="1" smtClean="0">
                        <a:solidFill>
                          <a:srgbClr val="202122"/>
                        </a:solidFill>
                        <a:effectLst/>
                        <a:latin typeface="Cambria Math" panose="02040503050406030204" pitchFamily="18" charset="0"/>
                      </a:rPr>
                      <m:t>𝑋</m:t>
                    </m:r>
                    <m:r>
                      <a:rPr lang="en-US" altLang="zh-CN" b="0" i="1" smtClean="0">
                        <a:solidFill>
                          <a:srgbClr val="202122"/>
                        </a:solidFill>
                        <a:effectLst/>
                        <a:latin typeface="Cambria Math" panose="02040503050406030204" pitchFamily="18" charset="0"/>
                      </a:rPr>
                      <m:t>~</m:t>
                    </m:r>
                    <m:r>
                      <a:rPr lang="en-US" altLang="zh-CN" b="0" i="1" smtClean="0">
                        <a:solidFill>
                          <a:srgbClr val="202122"/>
                        </a:solidFill>
                        <a:effectLst/>
                        <a:latin typeface="Cambria Math" panose="02040503050406030204" pitchFamily="18" charset="0"/>
                      </a:rPr>
                      <m:t>𝑈</m:t>
                    </m:r>
                    <m:r>
                      <a:rPr lang="en-US" altLang="zh-CN" b="0" i="1" smtClean="0">
                        <a:solidFill>
                          <a:srgbClr val="202122"/>
                        </a:solidFill>
                        <a:effectLst/>
                        <a:latin typeface="Cambria Math" panose="02040503050406030204" pitchFamily="18" charset="0"/>
                      </a:rPr>
                      <m:t>(</m:t>
                    </m:r>
                    <m:r>
                      <a:rPr lang="en-US" altLang="zh-CN" b="0" i="1" smtClean="0">
                        <a:solidFill>
                          <a:srgbClr val="202122"/>
                        </a:solidFill>
                        <a:effectLst/>
                        <a:latin typeface="Cambria Math" panose="02040503050406030204" pitchFamily="18" charset="0"/>
                      </a:rPr>
                      <m:t>𝑎</m:t>
                    </m:r>
                    <m:r>
                      <a:rPr lang="en-US" altLang="zh-CN" b="0" i="1" smtClean="0">
                        <a:solidFill>
                          <a:srgbClr val="202122"/>
                        </a:solidFill>
                        <a:effectLst/>
                        <a:latin typeface="Cambria Math" panose="02040503050406030204" pitchFamily="18" charset="0"/>
                      </a:rPr>
                      <m:t>,</m:t>
                    </m:r>
                    <m:r>
                      <a:rPr lang="en-US" altLang="zh-CN" b="0" i="1" smtClean="0">
                        <a:solidFill>
                          <a:srgbClr val="202122"/>
                        </a:solidFill>
                        <a:effectLst/>
                        <a:latin typeface="Cambria Math" panose="02040503050406030204" pitchFamily="18" charset="0"/>
                      </a:rPr>
                      <m:t>𝑏</m:t>
                    </m:r>
                    <m:r>
                      <a:rPr lang="en-US" altLang="zh-CN" b="0" i="1" smtClean="0">
                        <a:solidFill>
                          <a:srgbClr val="202122"/>
                        </a:solidFill>
                        <a:effectLst/>
                        <a:latin typeface="Cambria Math" panose="02040503050406030204" pitchFamily="18" charset="0"/>
                      </a:rPr>
                      <m:t>)</m:t>
                    </m:r>
                  </m:oMath>
                </a14:m>
                <a:endParaRPr lang="en-US" altLang="zh-CN" dirty="0"/>
              </a:p>
              <a:p>
                <a:pPr>
                  <a:spcBef>
                    <a:spcPts val="500"/>
                  </a:spcBef>
                </a:pPr>
                <a:r>
                  <a:rPr lang="zh-CN" altLang="en-US" dirty="0"/>
                  <a:t>在任一区间</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，随机变量</a:t>
                </a:r>
                <a:r>
                  <a:rPr lang="en-US" altLang="zh-CN" dirty="0"/>
                  <a:t>X</a:t>
                </a:r>
                <a:r>
                  <a:rPr lang="zh-CN" altLang="en-US" dirty="0"/>
                  <a:t>的概率密度函数为一个常数</a:t>
                </a:r>
                <a:endParaRPr lang="en-US" altLang="zh-CN" dirty="0"/>
              </a:p>
              <a:p>
                <a:pPr lvl="1"/>
                <a:r>
                  <a:rPr lang="zh-CN" altLang="en-US" dirty="0"/>
                  <a:t>概率</a:t>
                </a:r>
                <a14:m>
                  <m:oMath xmlns:m="http://schemas.openxmlformats.org/officeDocument/2006/math">
                    <m:r>
                      <a:rPr lang="zh-CN" altLang="en-US" b="0" i="1" dirty="0">
                        <a:latin typeface="Cambria Math" panose="02040503050406030204" pitchFamily="18" charset="0"/>
                      </a:rPr>
                      <m:t>密度</m:t>
                    </m:r>
                    <m:r>
                      <a:rPr lang="zh-CN" altLang="en-US" i="1" dirty="0" smtClean="0">
                        <a:latin typeface="Cambria Math" panose="02040503050406030204" pitchFamily="18" charset="0"/>
                      </a:rPr>
                      <m:t>函数</m:t>
                    </m:r>
                    <m:r>
                      <a:rPr lang="zh-CN" altLang="en-US"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oMath>
                </a14:m>
                <a:endParaRPr lang="en-US" altLang="zh-CN" dirty="0"/>
              </a:p>
              <a:p>
                <a:pPr lvl="1"/>
                <a:r>
                  <a:rPr lang="zh-CN" altLang="en-US" dirty="0"/>
                  <a:t>均值：</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rPr>
                          <m:t>𝑥𝑓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r>
                          <a:rPr lang="en-US" altLang="zh-CN" b="0" i="1" smtClean="0">
                            <a:latin typeface="Cambria Math" panose="02040503050406030204" pitchFamily="18" charset="0"/>
                          </a:rPr>
                          <m:t>2</m:t>
                        </m:r>
                      </m:den>
                    </m:f>
                  </m:oMath>
                </a14:m>
                <a:endParaRPr lang="en-US" altLang="zh-CN" dirty="0"/>
              </a:p>
              <a:p>
                <a:pPr lvl="1"/>
                <a:r>
                  <a:rPr lang="zh-CN" altLang="en-US" dirty="0"/>
                  <a:t>方差：</a:t>
                </a:r>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12</m:t>
                        </m:r>
                      </m:den>
                    </m:f>
                  </m:oMath>
                </a14:m>
                <a:endParaRPr lang="en-US" altLang="zh-CN" dirty="0"/>
              </a:p>
            </p:txBody>
          </p:sp>
        </mc:Choice>
        <mc:Fallback xmlns="">
          <p:sp>
            <p:nvSpPr>
              <p:cNvPr id="3" name="内容占位符 2">
                <a:extLst>
                  <a:ext uri="{FF2B5EF4-FFF2-40B4-BE49-F238E27FC236}">
                    <a16:creationId xmlns:a16="http://schemas.microsoft.com/office/drawing/2014/main" id="{EFDA75F0-0B8E-EBCE-D525-E4780989A160}"/>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1201" t="-484" r="-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585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5.1.2 </a:t>
            </a:r>
            <a:r>
              <a:rPr lang="zh-CN" altLang="en-US" sz="3600" dirty="0"/>
              <a:t>连续型随机变量</a:t>
            </a:r>
            <a:endParaRPr lang="zh-CN" altLang="en-US" sz="4000" dirty="0"/>
          </a:p>
        </p:txBody>
      </p:sp>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均匀分布</a:t>
            </a:r>
            <a:r>
              <a:rPr lang="en-US" altLang="zh-CN" sz="2800" dirty="0" err="1">
                <a:solidFill>
                  <a:srgbClr val="0033CC"/>
                </a:solidFill>
              </a:rPr>
              <a:t>dunif</a:t>
            </a:r>
            <a:r>
              <a:rPr lang="en-US" altLang="zh-CN" sz="2800" dirty="0">
                <a:solidFill>
                  <a:srgbClr val="0033CC"/>
                </a:solidFill>
              </a:rPr>
              <a:t>()</a:t>
            </a:r>
            <a:endParaRPr lang="zh-CN" altLang="en-US" sz="2800" dirty="0">
              <a:solidFill>
                <a:srgbClr val="0033CC"/>
              </a:solidFill>
            </a:endParaRPr>
          </a:p>
          <a:p>
            <a:endParaRPr lang="en-US" altLang="zh-CN" dirty="0"/>
          </a:p>
        </p:txBody>
      </p:sp>
      <p:pic>
        <p:nvPicPr>
          <p:cNvPr id="5" name="图片 4">
            <a:extLst>
              <a:ext uri="{FF2B5EF4-FFF2-40B4-BE49-F238E27FC236}">
                <a16:creationId xmlns:a16="http://schemas.microsoft.com/office/drawing/2014/main" id="{F439BEF8-C180-AA65-BBE2-08DBDDDAC5A0}"/>
              </a:ext>
            </a:extLst>
          </p:cNvPr>
          <p:cNvPicPr>
            <a:picLocks noChangeAspect="1"/>
          </p:cNvPicPr>
          <p:nvPr/>
        </p:nvPicPr>
        <p:blipFill>
          <a:blip r:embed="rId3"/>
          <a:stretch>
            <a:fillRect/>
          </a:stretch>
        </p:blipFill>
        <p:spPr>
          <a:xfrm>
            <a:off x="205105" y="3308350"/>
            <a:ext cx="4991100" cy="1159510"/>
          </a:xfrm>
          <a:prstGeom prst="rect">
            <a:avLst/>
          </a:prstGeom>
        </p:spPr>
      </p:pic>
      <p:pic>
        <p:nvPicPr>
          <p:cNvPr id="7" name="图片 6">
            <a:extLst>
              <a:ext uri="{FF2B5EF4-FFF2-40B4-BE49-F238E27FC236}">
                <a16:creationId xmlns:a16="http://schemas.microsoft.com/office/drawing/2014/main" id="{FBD9D372-25E5-332F-F536-C6592C620FA4}"/>
              </a:ext>
            </a:extLst>
          </p:cNvPr>
          <p:cNvPicPr>
            <a:picLocks noChangeAspect="1"/>
          </p:cNvPicPr>
          <p:nvPr/>
        </p:nvPicPr>
        <p:blipFill>
          <a:blip r:embed="rId4"/>
          <a:stretch>
            <a:fillRect/>
          </a:stretch>
        </p:blipFill>
        <p:spPr>
          <a:xfrm>
            <a:off x="5363210" y="1659255"/>
            <a:ext cx="6706870" cy="4717415"/>
          </a:xfrm>
          <a:prstGeom prst="rect">
            <a:avLst/>
          </a:prstGeom>
        </p:spPr>
      </p:pic>
    </p:spTree>
    <p:extLst>
      <p:ext uri="{BB962C8B-B14F-4D97-AF65-F5344CB8AC3E}">
        <p14:creationId xmlns:p14="http://schemas.microsoft.com/office/powerpoint/2010/main" val="422813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5.1.2 </a:t>
            </a:r>
            <a:r>
              <a:rPr lang="zh-CN" altLang="en-US" sz="3600" dirty="0"/>
              <a:t>连续型随机变量</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Autofit/>
              </a:bodyPr>
              <a:lstStyle/>
              <a:p>
                <a:pPr marL="0" indent="0">
                  <a:buNone/>
                </a:pPr>
                <a:r>
                  <a:rPr lang="zh-CN" altLang="en-US" dirty="0">
                    <a:solidFill>
                      <a:srgbClr val="0033CC"/>
                    </a:solidFill>
                  </a:rPr>
                  <a:t>正态分布</a:t>
                </a:r>
                <a:r>
                  <a:rPr lang="en-US" altLang="zh-CN" dirty="0" err="1">
                    <a:solidFill>
                      <a:srgbClr val="0033CC"/>
                    </a:solidFill>
                  </a:rPr>
                  <a:t>dnorm</a:t>
                </a:r>
                <a:r>
                  <a:rPr lang="en-US" altLang="zh-CN" dirty="0">
                    <a:solidFill>
                      <a:srgbClr val="0033CC"/>
                    </a:solidFill>
                  </a:rPr>
                  <a:t>()</a:t>
                </a:r>
              </a:p>
              <a:p>
                <a:pPr>
                  <a:lnSpc>
                    <a:spcPct val="135000"/>
                  </a:lnSpc>
                </a:pPr>
                <a:r>
                  <a:rPr lang="zh-CN" altLang="en-US" dirty="0"/>
                  <a:t>随机变量服从一个平均数</a:t>
                </a:r>
                <a14:m>
                  <m:oMath xmlns:m="http://schemas.openxmlformats.org/officeDocument/2006/math">
                    <m:r>
                      <a:rPr lang="en-US" altLang="zh-CN" b="0" i="1" smtClean="0">
                        <a:latin typeface="Cambria Math" panose="02040503050406030204" pitchFamily="18" charset="0"/>
                      </a:rPr>
                      <m:t>𝜇</m:t>
                    </m:r>
                    <m:r>
                      <a:rPr lang="zh-CN" altLang="en-US" i="1">
                        <a:latin typeface="Cambria Math" panose="02040503050406030204" pitchFamily="18" charset="0"/>
                      </a:rPr>
                      <m:t>，</m:t>
                    </m:r>
                  </m:oMath>
                </a14:m>
                <a:r>
                  <a:rPr lang="zh-CN" altLang="en-US" dirty="0"/>
                  <a:t>标准差</a:t>
                </a:r>
                <a14:m>
                  <m:oMath xmlns:m="http://schemas.openxmlformats.org/officeDocument/2006/math">
                    <m:r>
                      <a:rPr lang="en-US" altLang="zh-CN" b="0" i="1" dirty="0" smtClean="0">
                        <a:latin typeface="Cambria Math" panose="02040503050406030204" pitchFamily="18" charset="0"/>
                      </a:rPr>
                      <m:t>𝜎</m:t>
                    </m:r>
                    <m:r>
                      <a:rPr lang="en-US" altLang="zh-CN" b="0" i="1" dirty="0" smtClean="0">
                        <a:latin typeface="Cambria Math" panose="02040503050406030204" pitchFamily="18" charset="0"/>
                      </a:rPr>
                      <m:t> </m:t>
                    </m:r>
                  </m:oMath>
                </a14:m>
                <a:r>
                  <a:rPr lang="zh-CN" altLang="en-US" dirty="0"/>
                  <a:t>的正态分布，则记</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𝜎</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oMath>
                </a14:m>
                <a:endParaRPr lang="en-US" altLang="zh-CN" dirty="0"/>
              </a:p>
              <a:p>
                <a:pPr>
                  <a:lnSpc>
                    <a:spcPct val="135000"/>
                  </a:lnSpc>
                </a:pPr>
                <a:r>
                  <a:rPr lang="zh-CN" altLang="en-US" dirty="0"/>
                  <a:t>正态分布的数学期望值或期望</a:t>
                </a:r>
                <a14:m>
                  <m:oMath xmlns:m="http://schemas.openxmlformats.org/officeDocument/2006/math">
                    <m:r>
                      <a:rPr lang="zh-CN" altLang="en-US" b="0" i="1" smtClean="0">
                        <a:latin typeface="Cambria Math" panose="02040503050406030204" pitchFamily="18" charset="0"/>
                        <a:ea typeface="Cambria Math" panose="02040503050406030204" pitchFamily="18" charset="0"/>
                      </a:rPr>
                      <m:t>𝜇</m:t>
                    </m:r>
                  </m:oMath>
                </a14:m>
                <a:r>
                  <a:rPr lang="zh-CN" altLang="en-US" dirty="0"/>
                  <a:t>，可解释为位置参数，决定了分布的位置；其方差</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𝜎</m:t>
                        </m:r>
                      </m:e>
                      <m:sup>
                        <m:r>
                          <a:rPr lang="en-US" altLang="zh-CN" i="1">
                            <a:latin typeface="Cambria Math" panose="02040503050406030204" pitchFamily="18" charset="0"/>
                            <a:ea typeface="Cambria Math" panose="02040503050406030204" pitchFamily="18" charset="0"/>
                          </a:rPr>
                          <m:t>2</m:t>
                        </m:r>
                      </m:sup>
                    </m:sSup>
                  </m:oMath>
                </a14:m>
                <a:r>
                  <a:rPr lang="zh-CN" altLang="en-US" dirty="0"/>
                  <a:t>的平方根或标准差</a:t>
                </a:r>
                <a14:m>
                  <m:oMath xmlns:m="http://schemas.openxmlformats.org/officeDocument/2006/math">
                    <m:r>
                      <a:rPr lang="en-US" altLang="zh-CN" b="0" i="1" smtClean="0">
                        <a:latin typeface="Cambria Math" panose="02040503050406030204" pitchFamily="18" charset="0"/>
                      </a:rPr>
                      <m:t>𝜎</m:t>
                    </m:r>
                  </m:oMath>
                </a14:m>
                <a:r>
                  <a:rPr lang="zh-CN" altLang="en-US" dirty="0"/>
                  <a:t>可解释尺度参数，决定了分布的幅度</a:t>
                </a:r>
                <a:endParaRPr lang="en-US" altLang="zh-CN" dirty="0"/>
              </a:p>
              <a:p>
                <a:pPr lvl="1"/>
                <a:r>
                  <a:rPr lang="zh-CN" altLang="en-US" sz="2400" dirty="0"/>
                  <a:t>概率</a:t>
                </a:r>
                <a14:m>
                  <m:oMath xmlns:m="http://schemas.openxmlformats.org/officeDocument/2006/math">
                    <m:r>
                      <a:rPr lang="zh-CN" altLang="en-US" sz="2400" b="0" i="1" dirty="0">
                        <a:latin typeface="Cambria Math" panose="02040503050406030204" pitchFamily="18" charset="0"/>
                      </a:rPr>
                      <m:t>密度</m:t>
                    </m:r>
                    <m:r>
                      <a:rPr lang="zh-CN" altLang="en-US" sz="2400" i="1" dirty="0" smtClean="0">
                        <a:latin typeface="Cambria Math" panose="02040503050406030204" pitchFamily="18" charset="0"/>
                      </a:rPr>
                      <m:t>函数</m:t>
                    </m:r>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𝜎</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e>
                        </m:rad>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e>
                                </m:d>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den>
                        </m:f>
                      </m:sup>
                    </m:sSup>
                    <m:r>
                      <a:rPr lang="en-US" altLang="zh-CN" sz="2400" b="0" i="1" smtClean="0">
                        <a:latin typeface="Cambria Math" panose="02040503050406030204" pitchFamily="18" charset="0"/>
                      </a:rPr>
                      <m:t>,  −∞&lt;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oMath>
                </a14:m>
                <a:endParaRPr lang="en-US" altLang="zh-CN" sz="2400" dirty="0"/>
              </a:p>
              <a:p>
                <a:pPr lvl="1"/>
                <a:r>
                  <a:rPr lang="zh-CN" altLang="en-US" sz="2400" dirty="0"/>
                  <a:t>均值：</a:t>
                </a:r>
                <a14:m>
                  <m:oMath xmlns:m="http://schemas.openxmlformats.org/officeDocument/2006/math">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oMath>
                </a14:m>
                <a:endParaRPr lang="en-US" altLang="zh-CN" sz="2400" dirty="0"/>
              </a:p>
              <a:p>
                <a:pPr lvl="1"/>
                <a:r>
                  <a:rPr lang="zh-CN" altLang="en-US" sz="2400" dirty="0"/>
                  <a:t>方差：</a:t>
                </a:r>
                <a14:m>
                  <m:oMath xmlns:m="http://schemas.openxmlformats.org/officeDocument/2006/math">
                    <m:r>
                      <a:rPr lang="en-US" altLang="zh-CN" sz="2400" b="0" i="1" smtClean="0">
                        <a:latin typeface="Cambria Math" panose="02040503050406030204" pitchFamily="18" charset="0"/>
                      </a:rPr>
                      <m:t>𝑉𝑎𝑟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oMath>
                </a14:m>
                <a:endParaRPr lang="en-US" altLang="zh-CN" sz="2400" dirty="0"/>
              </a:p>
              <a:p>
                <a:pPr lvl="1"/>
                <a14:m>
                  <m:oMath xmlns:m="http://schemas.openxmlformats.org/officeDocument/2006/math">
                    <m:r>
                      <a:rPr lang="en-US" altLang="zh-CN" sz="2400" b="0" i="1" smtClean="0">
                        <a:latin typeface="Cambria Math" panose="02040503050406030204" pitchFamily="18" charset="0"/>
                      </a:rPr>
                      <m:t>𝜇</m:t>
                    </m:r>
                  </m:oMath>
                </a14:m>
                <a:r>
                  <a:rPr lang="en-US" altLang="zh-CN" sz="2400" dirty="0"/>
                  <a:t>=0</a:t>
                </a:r>
                <a:r>
                  <a:rPr lang="zh-CN" altLang="en-US" sz="2400" dirty="0"/>
                  <a:t>，</a:t>
                </a:r>
                <a:r>
                  <a:rPr lang="en-US" altLang="zh-CN" sz="2400" dirty="0"/>
                  <a:t> </a:t>
                </a:r>
                <a14:m>
                  <m:oMath xmlns:m="http://schemas.openxmlformats.org/officeDocument/2006/math">
                    <m:r>
                      <a:rPr lang="en-US" altLang="zh-CN" sz="2400" i="1">
                        <a:latin typeface="Cambria Math" panose="02040503050406030204" pitchFamily="18" charset="0"/>
                      </a:rPr>
                      <m:t>𝜎</m:t>
                    </m:r>
                  </m:oMath>
                </a14:m>
                <a:r>
                  <a:rPr lang="en-US" altLang="zh-CN" sz="2400" dirty="0"/>
                  <a:t>=1</a:t>
                </a:r>
                <a:r>
                  <a:rPr lang="zh-CN" altLang="en-US" sz="2400" dirty="0"/>
                  <a:t>的正态分布称为标准正态分布。</a:t>
                </a:r>
                <a:endParaRPr lang="en-US" altLang="zh-CN" sz="2400" dirty="0"/>
              </a:p>
              <a:p>
                <a:pPr lvl="1"/>
                <a:endParaRPr lang="en-US" altLang="zh-CN" sz="2400" dirty="0"/>
              </a:p>
            </p:txBody>
          </p:sp>
        </mc:Choice>
        <mc:Fallback xmlns="">
          <p:sp>
            <p:nvSpPr>
              <p:cNvPr id="3" name="内容占位符 2">
                <a:extLst>
                  <a:ext uri="{FF2B5EF4-FFF2-40B4-BE49-F238E27FC236}">
                    <a16:creationId xmlns:a16="http://schemas.microsoft.com/office/drawing/2014/main" id="{EFDA75F0-0B8E-EBCE-D525-E4780989A160}"/>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915" t="-484" r="-3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11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5.1.2 </a:t>
            </a:r>
            <a:r>
              <a:rPr lang="zh-CN" altLang="en-US" sz="3600" dirty="0"/>
              <a:t>连续型随机变量</a:t>
            </a:r>
            <a:endParaRPr lang="zh-CN" altLang="en-US" sz="4000" dirty="0"/>
          </a:p>
        </p:txBody>
      </p:sp>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正态分布</a:t>
            </a:r>
            <a:r>
              <a:rPr lang="en-US" altLang="zh-CN" sz="2800" dirty="0" err="1">
                <a:solidFill>
                  <a:srgbClr val="0033CC"/>
                </a:solidFill>
              </a:rPr>
              <a:t>dnorm</a:t>
            </a:r>
            <a:r>
              <a:rPr lang="en-US" altLang="zh-CN" sz="2800" dirty="0">
                <a:solidFill>
                  <a:srgbClr val="0033CC"/>
                </a:solidFill>
              </a:rPr>
              <a:t>()</a:t>
            </a:r>
          </a:p>
          <a:p>
            <a:endParaRPr lang="en-US" altLang="zh-CN" dirty="0"/>
          </a:p>
        </p:txBody>
      </p:sp>
      <p:pic>
        <p:nvPicPr>
          <p:cNvPr id="5" name="图片 4">
            <a:extLst>
              <a:ext uri="{FF2B5EF4-FFF2-40B4-BE49-F238E27FC236}">
                <a16:creationId xmlns:a16="http://schemas.microsoft.com/office/drawing/2014/main" id="{BBB2105E-2773-70F7-CBC6-BFD85BC71597}"/>
              </a:ext>
            </a:extLst>
          </p:cNvPr>
          <p:cNvPicPr>
            <a:picLocks noChangeAspect="1"/>
          </p:cNvPicPr>
          <p:nvPr/>
        </p:nvPicPr>
        <p:blipFill>
          <a:blip r:embed="rId3"/>
          <a:stretch>
            <a:fillRect/>
          </a:stretch>
        </p:blipFill>
        <p:spPr>
          <a:xfrm>
            <a:off x="755650" y="3043622"/>
            <a:ext cx="4373880" cy="2369820"/>
          </a:xfrm>
          <a:prstGeom prst="rect">
            <a:avLst/>
          </a:prstGeom>
        </p:spPr>
      </p:pic>
      <p:pic>
        <p:nvPicPr>
          <p:cNvPr id="7" name="图片 6">
            <a:extLst>
              <a:ext uri="{FF2B5EF4-FFF2-40B4-BE49-F238E27FC236}">
                <a16:creationId xmlns:a16="http://schemas.microsoft.com/office/drawing/2014/main" id="{49D7C47E-8BD2-8EC3-2C0D-AFB0278720CF}"/>
              </a:ext>
            </a:extLst>
          </p:cNvPr>
          <p:cNvPicPr>
            <a:picLocks noChangeAspect="1"/>
          </p:cNvPicPr>
          <p:nvPr/>
        </p:nvPicPr>
        <p:blipFill>
          <a:blip r:embed="rId4"/>
          <a:stretch>
            <a:fillRect/>
          </a:stretch>
        </p:blipFill>
        <p:spPr>
          <a:xfrm>
            <a:off x="5702400" y="1054167"/>
            <a:ext cx="6073775" cy="5201920"/>
          </a:xfrm>
          <a:prstGeom prst="rect">
            <a:avLst/>
          </a:prstGeom>
        </p:spPr>
      </p:pic>
    </p:spTree>
    <p:extLst>
      <p:ext uri="{BB962C8B-B14F-4D97-AF65-F5344CB8AC3E}">
        <p14:creationId xmlns:p14="http://schemas.microsoft.com/office/powerpoint/2010/main" val="402245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FD518-4048-A4F8-4002-908D4B319D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F8746C8-4F50-B26C-E53A-2A1BE8AC19A4}"/>
              </a:ext>
            </a:extLst>
          </p:cNvPr>
          <p:cNvSpPr>
            <a:spLocks noGrp="1"/>
          </p:cNvSpPr>
          <p:nvPr>
            <p:ph type="title"/>
          </p:nvPr>
        </p:nvSpPr>
        <p:spPr/>
        <p:txBody>
          <a:bodyPr>
            <a:normAutofit/>
          </a:bodyPr>
          <a:lstStyle/>
          <a:p>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分位数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524BBD-3086-03C1-745E-9FBCC3AFD0C2}"/>
                  </a:ext>
                </a:extLst>
              </p:cNvPr>
              <p:cNvSpPr>
                <a:spLocks noGrp="1"/>
              </p:cNvSpPr>
              <p:nvPr>
                <p:ph idx="1"/>
              </p:nvPr>
            </p:nvSpPr>
            <p:spPr>
              <a:xfrm>
                <a:off x="777240" y="1825624"/>
                <a:ext cx="11032958" cy="5032375"/>
              </a:xfrm>
            </p:spPr>
            <p:txBody>
              <a:bodyPr>
                <a:noAutofit/>
              </a:bodyPr>
              <a:lstStyle/>
              <a:p>
                <a:pPr marL="0" indent="0">
                  <a:buNone/>
                </a:pPr>
                <a:r>
                  <a:rPr lang="zh-CN" altLang="en-US" dirty="0"/>
                  <a:t>    标准正态分布的</a:t>
                </a:r>
                <a14:m>
                  <m:oMath xmlns:m="http://schemas.openxmlformats.org/officeDocument/2006/math">
                    <m:r>
                      <a:rPr lang="en-US" altLang="zh-CN" b="0" i="1" smtClean="0">
                        <a:latin typeface="Cambria Math" panose="02040503050406030204" pitchFamily="18" charset="0"/>
                      </a:rPr>
                      <m:t>𝛼</m:t>
                    </m:r>
                  </m:oMath>
                </a14:m>
                <a:r>
                  <a:rPr lang="zh-CN" altLang="en-US" dirty="0"/>
                  <a:t>分位数是，它的左侧面积恰好为</a:t>
                </a:r>
                <a14:m>
                  <m:oMath xmlns:m="http://schemas.openxmlformats.org/officeDocument/2006/math">
                    <m:r>
                      <a:rPr lang="en-US" altLang="zh-CN" i="1">
                        <a:latin typeface="Cambria Math" panose="02040503050406030204" pitchFamily="18" charset="0"/>
                      </a:rPr>
                      <m:t>𝛼</m:t>
                    </m:r>
                  </m:oMath>
                </a14:m>
                <a:r>
                  <a:rPr lang="zh-CN" altLang="en-US" dirty="0"/>
                  <a:t>，右侧面积恰好是</a:t>
                </a:r>
                <a:r>
                  <a:rPr lang="en-US" altLang="zh-CN" dirty="0"/>
                  <a:t>1- </a:t>
                </a:r>
                <a14:m>
                  <m:oMath xmlns:m="http://schemas.openxmlformats.org/officeDocument/2006/math">
                    <m:r>
                      <a:rPr lang="en-US" altLang="zh-CN" i="1">
                        <a:latin typeface="Cambria Math" panose="02040503050406030204" pitchFamily="18" charset="0"/>
                      </a:rPr>
                      <m:t>𝛼</m:t>
                    </m:r>
                  </m:oMath>
                </a14:m>
                <a:r>
                  <a:rPr lang="zh-CN" altLang="en-US" dirty="0"/>
                  <a:t>，分位数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𝛼</m:t>
                        </m:r>
                      </m:sub>
                    </m:sSub>
                  </m:oMath>
                </a14:m>
                <a:r>
                  <a:rPr lang="zh-CN" altLang="en-US" dirty="0"/>
                  <a:t>满足：</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800" b="0" i="1" dirty="0" smtClean="0">
                          <a:latin typeface="Cambria Math" panose="02040503050406030204" pitchFamily="18" charset="0"/>
                        </a:rPr>
                        <m:t>P</m:t>
                      </m:r>
                      <m:d>
                        <m:dPr>
                          <m:ctrlPr>
                            <a:rPr lang="en-US" altLang="zh-CN" sz="2800" b="0" i="1" dirty="0"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𝛼</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 , </m:t>
                      </m:r>
                      <m:r>
                        <a:rPr lang="zh-CN" altLang="en-US" sz="2800" i="1">
                          <a:latin typeface="Cambria Math" panose="02040503050406030204" pitchFamily="18" charset="0"/>
                        </a:rPr>
                        <m:t>且</m:t>
                      </m:r>
                      <m:r>
                        <a:rPr lang="zh-CN" altLang="en-US" sz="2800" i="1" smtClean="0">
                          <a:latin typeface="Cambria Math" panose="02040503050406030204" pitchFamily="18" charset="0"/>
                        </a:rPr>
                        <m:t>有</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𝑍</m:t>
                          </m:r>
                        </m:e>
                        <m:sub>
                          <m:r>
                            <a:rPr lang="en-US" altLang="zh-CN" sz="2800" i="1">
                              <a:latin typeface="Cambria Math" panose="02040503050406030204" pitchFamily="18" charset="0"/>
                            </a:rPr>
                            <m:t>𝛼</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𝛼</m:t>
                          </m:r>
                        </m:sub>
                      </m:sSub>
                      <m:r>
                        <a:rPr lang="en-US" altLang="zh-CN" sz="2800" b="0" i="1" smtClean="0">
                          <a:latin typeface="Cambria Math" panose="02040503050406030204" pitchFamily="18" charset="0"/>
                        </a:rPr>
                        <m:t> ,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0.5</m:t>
                          </m:r>
                        </m:sub>
                      </m:sSub>
                      <m:r>
                        <a:rPr lang="en-US" altLang="zh-CN" sz="2800" b="0" i="1" smtClean="0">
                          <a:latin typeface="Cambria Math" panose="02040503050406030204" pitchFamily="18" charset="0"/>
                        </a:rPr>
                        <m:t>=0</m:t>
                      </m:r>
                    </m:oMath>
                  </m:oMathPara>
                </a14:m>
                <a:endParaRPr lang="en-US" altLang="zh-CN" sz="2800" dirty="0"/>
              </a:p>
              <a:p>
                <a:pPr marL="0" indent="0">
                  <a:buNone/>
                </a:pPr>
                <a:r>
                  <a:rPr lang="zh-CN" altLang="en-US" dirty="0"/>
                  <a:t>设标准正态分布变量记为</a:t>
                </a:r>
                <a:r>
                  <a:rPr lang="en-US" altLang="zh-CN" dirty="0"/>
                  <a:t>Z</a:t>
                </a:r>
                <a:r>
                  <a:rPr lang="zh-CN" altLang="en-US" dirty="0"/>
                  <a:t>，则</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Φ</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𝑧</m:t>
                        </m:r>
                      </m:e>
                    </m:d>
                    <m:r>
                      <a:rPr lang="en-US" altLang="zh-CN" b="0" i="1" smtClean="0">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Φ</m:t>
                    </m:r>
                    <m:r>
                      <a:rPr lang="en-US" altLang="zh-CN" b="0" i="0" smtClean="0">
                        <a:latin typeface="Cambria Math" panose="02040503050406030204" pitchFamily="18" charset="0"/>
                        <a:ea typeface="Cambria Math" panose="02040503050406030204" pitchFamily="18" charset="0"/>
                      </a:rPr>
                      <m:t>()</m:t>
                    </m:r>
                  </m:oMath>
                </a14:m>
                <a:r>
                  <a:rPr lang="en-US" altLang="zh-CN" dirty="0">
                    <a:latin typeface="宋体" panose="02010600030101010101" pitchFamily="2" charset="-122"/>
                  </a:rPr>
                  <a:t> </a:t>
                </a:r>
                <a:r>
                  <a:rPr lang="zh-CN" altLang="en-US" dirty="0">
                    <a:latin typeface="宋体" panose="02010600030101010101" pitchFamily="2" charset="-122"/>
                  </a:rPr>
                  <a:t>为标准正态分布</a:t>
                </a:r>
                <a:r>
                  <a:rPr lang="en-US" altLang="zh-CN" dirty="0">
                    <a:latin typeface="宋体" panose="02010600030101010101" pitchFamily="2" charset="-122"/>
                  </a:rPr>
                  <a:t>,</a:t>
                </a:r>
                <a:r>
                  <a:rPr lang="zh-CN" altLang="en-US" dirty="0">
                    <a:latin typeface="宋体" panose="02010600030101010101" pitchFamily="2" charset="-122"/>
                  </a:rPr>
                  <a:t>于是</a:t>
                </a:r>
                <a:r>
                  <a:rPr lang="en-US" altLang="zh-CN" dirty="0">
                    <a:latin typeface="宋体" panose="02010600030101010101" pitchFamily="2" charset="-122"/>
                  </a:rPr>
                  <a:t>:</a:t>
                </a:r>
              </a:p>
              <a:p>
                <a:pPr marL="0" indent="0">
                  <a:lnSpc>
                    <a:spcPct val="135000"/>
                  </a:lnSpc>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𝑍</m:t>
                          </m:r>
                          <m:r>
                            <a:rPr lang="en-US" altLang="zh-CN" sz="2800" b="0" i="1" smtClean="0">
                              <a:latin typeface="Cambria Math" panose="02040503050406030204" pitchFamily="18" charset="0"/>
                            </a:rPr>
                            <m:t>&gt;</m:t>
                          </m:r>
                          <m:r>
                            <a:rPr lang="en-US" altLang="zh-CN" sz="2800" b="0" i="1" smtClean="0">
                              <a:latin typeface="Cambria Math" panose="02040503050406030204" pitchFamily="18" charset="0"/>
                            </a:rPr>
                            <m:t>𝑎</m:t>
                          </m:r>
                        </m:e>
                      </m:d>
                      <m:r>
                        <a:rPr lang="en-US" altLang="zh-CN" sz="2800" b="0" i="1" smtClean="0">
                          <a:latin typeface="Cambria Math" panose="02040503050406030204" pitchFamily="18" charset="0"/>
                        </a:rPr>
                        <m:t>=1−</m:t>
                      </m:r>
                      <m:r>
                        <m:rPr>
                          <m:sty m:val="p"/>
                        </m:rPr>
                        <a:rPr lang="en-US" altLang="zh-CN" sz="2800" b="0" i="0" smtClean="0">
                          <a:latin typeface="Cambria Math" panose="02040503050406030204" pitchFamily="18" charset="0"/>
                        </a:rPr>
                        <m:t>Φ</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𝑎</m:t>
                          </m:r>
                        </m:e>
                      </m:d>
                      <m:m>
                        <m:mPr>
                          <m:mcs>
                            <m:mc>
                              <m:mcPr>
                                <m:count m:val="3"/>
                                <m:mcJc m:val="center"/>
                              </m:mcPr>
                            </m:mc>
                          </m:mcs>
                          <m:ctrlPr>
                            <a:rPr lang="en-US" altLang="zh-CN" sz="2800" b="0" i="1" smtClean="0">
                              <a:latin typeface="Cambria Math" panose="02040503050406030204" pitchFamily="18" charset="0"/>
                            </a:rPr>
                          </m:ctrlPr>
                        </m:mPr>
                        <m:mr>
                          <m:e>
                            <m:r>
                              <m:rPr>
                                <m:brk m:alnAt="7"/>
                              </m:rPr>
                              <a:rPr lang="en-US" altLang="zh-CN" sz="2800" b="0" i="1" smtClean="0">
                                <a:latin typeface="Cambria Math" panose="02040503050406030204" pitchFamily="18" charset="0"/>
                              </a:rPr>
                              <m:t> </m:t>
                            </m:r>
                          </m:e>
                          <m:e/>
                          <m:e/>
                        </m:mr>
                      </m:m>
                      <m:r>
                        <a:rPr lang="en-US" altLang="zh-CN" sz="2800" b="0" i="1" smtClean="0">
                          <a:latin typeface="Cambria Math" panose="02040503050406030204" pitchFamily="18" charset="0"/>
                        </a:rPr>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𝑎</m:t>
                          </m:r>
                          <m:r>
                            <a:rPr lang="en-US" altLang="zh-CN" sz="2800" i="1">
                              <a:latin typeface="Cambria Math" panose="02040503050406030204" pitchFamily="18" charset="0"/>
                            </a:rPr>
                            <m:t>≤</m:t>
                          </m:r>
                          <m:r>
                            <a:rPr lang="en-US" altLang="zh-CN" sz="2800" i="1">
                              <a:latin typeface="Cambria Math" panose="02040503050406030204" pitchFamily="18" charset="0"/>
                            </a:rPr>
                            <m:t>𝑍</m:t>
                          </m:r>
                          <m:r>
                            <a:rPr lang="en-US" altLang="zh-CN" sz="2800" i="1">
                              <a:latin typeface="Cambria Math" panose="02040503050406030204" pitchFamily="18" charset="0"/>
                            </a:rPr>
                            <m:t>≤</m:t>
                          </m:r>
                          <m:r>
                            <a:rPr lang="en-US" altLang="zh-CN" sz="2800" i="1">
                              <a:latin typeface="Cambria Math" panose="02040503050406030204" pitchFamily="18" charset="0"/>
                            </a:rPr>
                            <m:t>𝑏</m:t>
                          </m:r>
                        </m:e>
                      </m:d>
                      <m:r>
                        <a:rPr lang="en-US" altLang="zh-CN" sz="2800" i="1">
                          <a:latin typeface="Cambria Math" panose="02040503050406030204" pitchFamily="18" charset="0"/>
                        </a:rPr>
                        <m:t>=</m:t>
                      </m:r>
                      <m:r>
                        <m:rPr>
                          <m:sty m:val="p"/>
                        </m:rPr>
                        <a:rPr lang="en-US" altLang="zh-CN" sz="2800">
                          <a:latin typeface="Cambria Math" panose="02040503050406030204" pitchFamily="18" charset="0"/>
                        </a:rPr>
                        <m:t>Φ</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𝑏</m:t>
                          </m:r>
                        </m:e>
                      </m:d>
                      <m:r>
                        <a:rPr lang="en-US" altLang="zh-CN" sz="2800" i="1">
                          <a:latin typeface="Cambria Math" panose="02040503050406030204" pitchFamily="18" charset="0"/>
                        </a:rPr>
                        <m:t>−</m:t>
                      </m:r>
                      <m:r>
                        <m:rPr>
                          <m:sty m:val="p"/>
                        </m:rPr>
                        <a:rPr lang="en-US" altLang="zh-CN" sz="2800">
                          <a:latin typeface="Cambria Math" panose="02040503050406030204" pitchFamily="18" charset="0"/>
                        </a:rPr>
                        <m:t>Φ</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𝑎</m:t>
                          </m:r>
                        </m:e>
                      </m:d>
                    </m:oMath>
                  </m:oMathPara>
                </a14:m>
                <a:endParaRPr lang="en-US" altLang="zh-CN" sz="2800" dirty="0">
                  <a:latin typeface="宋体" panose="02010600030101010101" pitchFamily="2" charset="-122"/>
                </a:endParaRPr>
              </a:p>
              <a:p>
                <a:pPr marL="0" indent="0">
                  <a:lnSpc>
                    <a:spcPct val="135000"/>
                  </a:lnSpc>
                  <a:buNone/>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Φ</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m:t>
                          </m:r>
                        </m:e>
                      </m:d>
                      <m:r>
                        <a:rPr lang="en-US" altLang="zh-CN" sz="2800" b="0" i="1" smtClean="0">
                          <a:latin typeface="Cambria Math" panose="02040503050406030204" pitchFamily="18" charset="0"/>
                        </a:rPr>
                        <m:t>=1−</m:t>
                      </m:r>
                      <m:r>
                        <m:rPr>
                          <m:sty m:val="p"/>
                        </m:rPr>
                        <a:rPr lang="en-US" altLang="zh-CN" sz="2800" b="0" i="0" smtClean="0">
                          <a:latin typeface="Cambria Math" panose="02040503050406030204" pitchFamily="18" charset="0"/>
                        </a:rPr>
                        <m:t>Φ</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𝑎</m:t>
                          </m:r>
                        </m:e>
                      </m:d>
                      <m:r>
                        <a:rPr lang="en-US" altLang="zh-CN" sz="2800" b="0" i="1" smtClean="0">
                          <a:latin typeface="Cambria Math" panose="02040503050406030204" pitchFamily="18" charset="0"/>
                        </a:rPr>
                        <m:t>    </m:t>
                      </m:r>
                      <m:m>
                        <m:mPr>
                          <m:mcs>
                            <m:mc>
                              <m:mcPr>
                                <m:count m:val="3"/>
                                <m:mcJc m:val="center"/>
                              </m:mcPr>
                            </m:mc>
                          </m:mcs>
                          <m:ctrlPr>
                            <a:rPr lang="en-US" altLang="zh-CN" sz="2800" b="0" i="1" smtClean="0">
                              <a:latin typeface="Cambria Math" panose="02040503050406030204" pitchFamily="18" charset="0"/>
                            </a:rPr>
                          </m:ctrlPr>
                        </m:mPr>
                        <m:mr>
                          <m:e/>
                          <m:e/>
                          <m:e/>
                        </m:mr>
                      </m:m>
                      <m:r>
                        <a:rPr lang="en-US" altLang="zh-CN" sz="2800" b="0" i="1" smtClean="0">
                          <a:latin typeface="Cambria Math" panose="02040503050406030204" pitchFamily="18" charset="0"/>
                        </a:rPr>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𝑍</m:t>
                              </m:r>
                            </m:e>
                          </m:d>
                          <m:r>
                            <a:rPr lang="en-US" altLang="zh-CN" sz="2800" i="1">
                              <a:latin typeface="Cambria Math" panose="02040503050406030204" pitchFamily="18" charset="0"/>
                            </a:rPr>
                            <m:t>≤</m:t>
                          </m:r>
                          <m:r>
                            <a:rPr lang="en-US" altLang="zh-CN" sz="2800" i="1">
                              <a:latin typeface="Cambria Math" panose="02040503050406030204" pitchFamily="18" charset="0"/>
                            </a:rPr>
                            <m:t>𝑎</m:t>
                          </m:r>
                        </m:e>
                      </m:d>
                      <m:r>
                        <a:rPr lang="en-US" altLang="zh-CN" sz="2800" i="1">
                          <a:latin typeface="Cambria Math" panose="02040503050406030204" pitchFamily="18" charset="0"/>
                        </a:rPr>
                        <m:t>=2</m:t>
                      </m:r>
                      <m:r>
                        <m:rPr>
                          <m:sty m:val="p"/>
                        </m:rPr>
                        <a:rPr lang="en-US" altLang="zh-CN" sz="2800">
                          <a:latin typeface="Cambria Math" panose="02040503050406030204" pitchFamily="18" charset="0"/>
                        </a:rPr>
                        <m:t>Φ</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𝑎</m:t>
                          </m:r>
                        </m:e>
                      </m:d>
                      <m:r>
                        <a:rPr lang="en-US" altLang="zh-CN" sz="2800" i="1">
                          <a:latin typeface="Cambria Math" panose="02040503050406030204" pitchFamily="18" charset="0"/>
                        </a:rPr>
                        <m:t>−1</m:t>
                      </m:r>
                    </m:oMath>
                  </m:oMathPara>
                </a14:m>
                <a:endParaRPr lang="en-US" altLang="zh-CN" sz="2800" dirty="0">
                  <a:latin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9A524BBD-3086-03C1-745E-9FBCC3AFD0C2}"/>
                  </a:ext>
                </a:extLst>
              </p:cNvPr>
              <p:cNvSpPr>
                <a:spLocks noGrp="1" noRot="1" noChangeAspect="1" noMove="1" noResize="1" noEditPoints="1" noAdjustHandles="1" noChangeArrowheads="1" noChangeShapeType="1" noTextEdit="1"/>
              </p:cNvSpPr>
              <p:nvPr>
                <p:ph idx="1"/>
              </p:nvPr>
            </p:nvSpPr>
            <p:spPr>
              <a:xfrm>
                <a:off x="777240" y="1825624"/>
                <a:ext cx="11032958" cy="5032375"/>
              </a:xfrm>
              <a:blipFill>
                <a:blip r:embed="rId3"/>
                <a:stretch>
                  <a:fillRect l="-884" t="-484" r="-38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522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A662F-85CF-874E-0432-ED14409BAE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C8786B-9ED0-FDCE-6DB6-AB01359E04A7}"/>
              </a:ext>
            </a:extLst>
          </p:cNvPr>
          <p:cNvSpPr>
            <a:spLocks noGrp="1"/>
          </p:cNvSpPr>
          <p:nvPr>
            <p:ph type="title"/>
          </p:nvPr>
        </p:nvSpPr>
        <p:spPr/>
        <p:txBody>
          <a:bodyPr>
            <a:normAutofit/>
          </a:bodyPr>
          <a:lstStyle/>
          <a:p>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分位数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E571210-7205-63F0-15E5-432397F88B11}"/>
                  </a:ext>
                </a:extLst>
              </p:cNvPr>
              <p:cNvSpPr>
                <a:spLocks noGrp="1"/>
              </p:cNvSpPr>
              <p:nvPr>
                <p:ph idx="1"/>
              </p:nvPr>
            </p:nvSpPr>
            <p:spPr>
              <a:xfrm>
                <a:off x="777240" y="1825624"/>
                <a:ext cx="11032958" cy="5032375"/>
              </a:xfrm>
            </p:spPr>
            <p:txBody>
              <a:bodyPr>
                <a:noAutofit/>
              </a:bodyPr>
              <a:lstStyle/>
              <a:p>
                <a:pPr marL="0" indent="0">
                  <a:buNone/>
                </a:pPr>
                <a:r>
                  <a:rPr lang="zh-CN" altLang="en-US" dirty="0">
                    <a:latin typeface="宋体" panose="02010600030101010101" pitchFamily="2" charset="-122"/>
                  </a:rPr>
                  <a:t>    在一般正态分布场合，不能直接用</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d>
                    <m:r>
                      <a:rPr lang="zh-CN" altLang="en-US" i="1">
                        <a:latin typeface="Cambria Math" panose="02040503050406030204" pitchFamily="18" charset="0"/>
                      </a:rPr>
                      <m:t>和</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取</m:t>
                    </m:r>
                  </m:oMath>
                </a14:m>
                <a:r>
                  <a:rPr lang="zh-CN" altLang="en-US" b="0" dirty="0">
                    <a:latin typeface="宋体" panose="02010600030101010101" pitchFamily="2" charset="-122"/>
                  </a:rPr>
                  <a:t>等号的正态概率，分别将</a:t>
                </a:r>
                <a:r>
                  <a:rPr lang="en-US" altLang="zh-CN" b="0" dirty="0">
                    <a:latin typeface="宋体" panose="02010600030101010101" pitchFamily="2" charset="-122"/>
                  </a:rPr>
                  <a:t>Z</a:t>
                </a:r>
                <a:r>
                  <a:rPr lang="zh-CN" altLang="en-US" b="0" dirty="0">
                    <a:latin typeface="宋体" panose="02010600030101010101" pitchFamily="2" charset="-122"/>
                  </a:rPr>
                  <a:t>变换后再查看标准正态分布分布</a:t>
                </a:r>
                <a:r>
                  <a:rPr lang="zh-CN" altLang="en-US" dirty="0">
                    <a:latin typeface="宋体" panose="02010600030101010101" pitchFamily="2" charset="-122"/>
                  </a:rPr>
                  <a:t>表才能获得，</a:t>
                </a:r>
                <a:r>
                  <a:rPr lang="en-US" altLang="zh-CN" dirty="0">
                    <a:latin typeface="宋体" panose="02010600030101010101" pitchFamily="2" charset="-122"/>
                  </a:rPr>
                  <a:t>Z</a:t>
                </a:r>
                <a:r>
                  <a:rPr lang="zh-CN" altLang="en-US" dirty="0">
                    <a:latin typeface="宋体" panose="02010600030101010101" pitchFamily="2" charset="-122"/>
                  </a:rPr>
                  <a:t>变换：</a:t>
                </a:r>
                <a:endParaRPr lang="en-US" altLang="zh-CN" dirty="0">
                  <a:latin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𝑎</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num>
                        <m:den>
                          <m:r>
                            <a:rPr lang="en-US" altLang="zh-CN" sz="2800" b="0" i="1" smtClean="0">
                              <a:latin typeface="Cambria Math" panose="02040503050406030204" pitchFamily="18" charset="0"/>
                            </a:rPr>
                            <m:t>𝜎</m:t>
                          </m:r>
                        </m:den>
                      </m:f>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𝑍</m:t>
                          </m:r>
                        </m:e>
                        <m:sub>
                          <m:r>
                            <a:rPr lang="en-US" altLang="zh-CN" sz="2800" b="0" i="1" smtClean="0">
                              <a:latin typeface="Cambria Math" panose="02040503050406030204" pitchFamily="18" charset="0"/>
                            </a:rPr>
                            <m:t>𝑏</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𝑏</m:t>
                          </m:r>
                          <m:r>
                            <a:rPr lang="en-US" altLang="zh-CN" sz="2800" i="1">
                              <a:latin typeface="Cambria Math" panose="02040503050406030204" pitchFamily="18" charset="0"/>
                            </a:rPr>
                            <m:t>−</m:t>
                          </m:r>
                          <m:r>
                            <a:rPr lang="en-US" altLang="zh-CN" sz="2800" i="1">
                              <a:latin typeface="Cambria Math" panose="02040503050406030204" pitchFamily="18" charset="0"/>
                            </a:rPr>
                            <m:t>𝜇</m:t>
                          </m:r>
                        </m:num>
                        <m:den>
                          <m:r>
                            <a:rPr lang="en-US" altLang="zh-CN" sz="2800" i="1">
                              <a:latin typeface="Cambria Math" panose="02040503050406030204" pitchFamily="18" charset="0"/>
                            </a:rPr>
                            <m:t>𝜎</m:t>
                          </m:r>
                        </m:den>
                      </m:f>
                    </m:oMath>
                  </m:oMathPara>
                </a14:m>
                <a:endParaRPr lang="en-US" altLang="zh-CN" b="0" dirty="0">
                  <a:latin typeface="宋体" panose="02010600030101010101" pitchFamily="2" charset="-122"/>
                </a:endParaRPr>
              </a:p>
              <a:p>
                <a:pPr marL="0" indent="0">
                  <a:buNone/>
                </a:pPr>
                <a:r>
                  <a:rPr lang="zh-CN" altLang="en-US" b="0" dirty="0">
                    <a:latin typeface="宋体" panose="02010600030101010101" pitchFamily="2" charset="-122"/>
                  </a:rPr>
                  <a:t>    在上述</a:t>
                </a:r>
                <a:r>
                  <a:rPr lang="en-US" altLang="zh-CN" b="0" dirty="0">
                    <a:latin typeface="宋体" panose="02010600030101010101" pitchFamily="2" charset="-122"/>
                  </a:rPr>
                  <a:t>Z</a:t>
                </a:r>
                <a:r>
                  <a:rPr lang="zh-CN" altLang="en-US" b="0" dirty="0">
                    <a:latin typeface="宋体" panose="02010600030101010101" pitchFamily="2" charset="-122"/>
                  </a:rPr>
                  <a:t>变换下，</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𝑃</m:t>
                          </m:r>
                        </m:e>
                        <m:sub>
                          <m:r>
                            <a:rPr lang="en-US" altLang="zh-CN" sz="3200" b="0" i="1" smtClean="0">
                              <a:latin typeface="Cambria Math" panose="02040503050406030204" pitchFamily="18" charset="0"/>
                            </a:rPr>
                            <m:t>𝑎</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&lt;</m:t>
                          </m:r>
                          <m:r>
                            <a:rPr lang="en-US" altLang="zh-CN" sz="3200" b="0" i="1" smtClean="0">
                              <a:latin typeface="Cambria Math" panose="02040503050406030204" pitchFamily="18" charset="0"/>
                            </a:rPr>
                            <m:t>𝑎</m:t>
                          </m:r>
                        </m:e>
                      </m:d>
                      <m:r>
                        <a:rPr lang="en-US" altLang="zh-CN" sz="3200" b="0" i="1" smtClean="0">
                          <a:latin typeface="Cambria Math" panose="02040503050406030204" pitchFamily="18" charset="0"/>
                        </a:rPr>
                        <m:t>=</m:t>
                      </m:r>
                      <m:r>
                        <m:rPr>
                          <m:sty m:val="p"/>
                        </m:rPr>
                        <a:rPr lang="en-US" altLang="zh-CN" sz="3200" b="0" i="0" smtClean="0">
                          <a:latin typeface="Cambria Math" panose="02040503050406030204" pitchFamily="18" charset="0"/>
                        </a:rPr>
                        <m:t>Φ</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𝑍</m:t>
                              </m:r>
                            </m:e>
                            <m:sub>
                              <m:r>
                                <a:rPr lang="en-US" altLang="zh-CN" sz="3200" b="0" i="1" smtClean="0">
                                  <a:latin typeface="Cambria Math" panose="02040503050406030204" pitchFamily="18" charset="0"/>
                                </a:rPr>
                                <m:t>𝑎</m:t>
                              </m:r>
                            </m:sub>
                          </m:sSub>
                        </m:e>
                      </m:d>
                    </m:oMath>
                  </m:oMathPara>
                </a14:m>
                <a:endParaRPr lang="en-US" altLang="zh-CN" sz="32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𝑃</m:t>
                          </m:r>
                        </m:e>
                        <m:sub>
                          <m:r>
                            <a:rPr lang="en-US" altLang="zh-CN" sz="3200" b="0" i="1" smtClean="0">
                              <a:latin typeface="Cambria Math" panose="02040503050406030204" pitchFamily="18" charset="0"/>
                            </a:rPr>
                            <m:t>𝑏</m:t>
                          </m:r>
                        </m:sub>
                      </m:sSub>
                      <m:r>
                        <a:rPr lang="en-US" altLang="zh-CN" sz="3200" i="1">
                          <a:latin typeface="Cambria Math" panose="02040503050406030204" pitchFamily="18" charset="0"/>
                        </a:rPr>
                        <m:t>=</m:t>
                      </m:r>
                      <m:r>
                        <a:rPr lang="en-US" altLang="zh-CN" sz="3200" i="1">
                          <a:latin typeface="Cambria Math" panose="02040503050406030204" pitchFamily="18" charset="0"/>
                        </a:rPr>
                        <m:t>𝑃</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𝑋</m:t>
                          </m:r>
                          <m:r>
                            <a:rPr lang="en-US" altLang="zh-CN" sz="3200" b="0" i="1" smtClean="0">
                              <a:latin typeface="Cambria Math" panose="02040503050406030204" pitchFamily="18" charset="0"/>
                            </a:rPr>
                            <m:t>&gt;</m:t>
                          </m:r>
                          <m:r>
                            <a:rPr lang="en-US" altLang="zh-CN" sz="3200" b="0" i="1" smtClean="0">
                              <a:latin typeface="Cambria Math" panose="02040503050406030204" pitchFamily="18" charset="0"/>
                            </a:rPr>
                            <m:t>𝑏</m:t>
                          </m:r>
                        </m:e>
                      </m:d>
                      <m:r>
                        <a:rPr lang="en-US" altLang="zh-CN" sz="3200" i="1">
                          <a:latin typeface="Cambria Math" panose="02040503050406030204" pitchFamily="18" charset="0"/>
                        </a:rPr>
                        <m:t>=</m:t>
                      </m:r>
                      <m:r>
                        <a:rPr lang="en-US" altLang="zh-CN" sz="3200" b="0" i="0" smtClean="0">
                          <a:latin typeface="Cambria Math" panose="02040503050406030204" pitchFamily="18" charset="0"/>
                        </a:rPr>
                        <m:t>1−</m:t>
                      </m:r>
                      <m:r>
                        <m:rPr>
                          <m:sty m:val="p"/>
                        </m:rPr>
                        <a:rPr lang="en-US" altLang="zh-CN" sz="3200">
                          <a:latin typeface="Cambria Math" panose="02040503050406030204" pitchFamily="18" charset="0"/>
                        </a:rPr>
                        <m:t>Φ</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𝑍</m:t>
                              </m:r>
                            </m:e>
                            <m:sub>
                              <m:r>
                                <a:rPr lang="en-US" altLang="zh-CN" sz="3200" b="0" i="1" smtClean="0">
                                  <a:latin typeface="Cambria Math" panose="02040503050406030204" pitchFamily="18" charset="0"/>
                                </a:rPr>
                                <m:t>𝑏</m:t>
                              </m:r>
                            </m:sub>
                          </m:sSub>
                        </m:e>
                      </m:d>
                    </m:oMath>
                  </m:oMathPara>
                </a14:m>
                <a:endParaRPr lang="en-US" altLang="zh-CN" sz="3200" dirty="0">
                  <a:latin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𝑃</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𝑎</m:t>
                          </m:r>
                          <m:r>
                            <a:rPr lang="en-US" altLang="zh-CN" sz="3200" b="0" i="1" smtClean="0">
                              <a:latin typeface="Cambria Math" panose="02040503050406030204" pitchFamily="18" charset="0"/>
                            </a:rPr>
                            <m:t>&lt;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&lt;</m:t>
                          </m:r>
                          <m:r>
                            <a:rPr lang="en-US" altLang="zh-CN" sz="3200" b="0" i="1" smtClean="0">
                              <a:latin typeface="Cambria Math" panose="02040503050406030204" pitchFamily="18" charset="0"/>
                            </a:rPr>
                            <m:t>𝑏</m:t>
                          </m:r>
                        </m:e>
                      </m:d>
                      <m:r>
                        <a:rPr lang="en-US" altLang="zh-CN" sz="3200" b="0" i="1" smtClean="0">
                          <a:latin typeface="Cambria Math" panose="02040503050406030204" pitchFamily="18" charset="0"/>
                        </a:rPr>
                        <m:t>=1−</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𝑃</m:t>
                          </m:r>
                        </m:e>
                        <m:sub>
                          <m:r>
                            <a:rPr lang="en-US" altLang="zh-CN" sz="3200" b="0" i="1" smtClean="0">
                              <a:latin typeface="Cambria Math" panose="02040503050406030204" pitchFamily="18" charset="0"/>
                            </a:rPr>
                            <m:t>𝑎</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𝑃</m:t>
                          </m:r>
                        </m:e>
                        <m:sub>
                          <m:r>
                            <a:rPr lang="en-US" altLang="zh-CN" sz="3200" b="0" i="1" smtClean="0">
                              <a:latin typeface="Cambria Math" panose="02040503050406030204" pitchFamily="18" charset="0"/>
                            </a:rPr>
                            <m:t>𝑏</m:t>
                          </m:r>
                        </m:sub>
                      </m:sSub>
                    </m:oMath>
                  </m:oMathPara>
                </a14:m>
                <a:endParaRPr lang="en-US" altLang="zh-CN" sz="3200" b="0" dirty="0">
                  <a:latin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4E571210-7205-63F0-15E5-432397F88B11}"/>
                  </a:ext>
                </a:extLst>
              </p:cNvPr>
              <p:cNvSpPr>
                <a:spLocks noGrp="1" noRot="1" noChangeAspect="1" noMove="1" noResize="1" noEditPoints="1" noAdjustHandles="1" noChangeArrowheads="1" noChangeShapeType="1" noTextEdit="1"/>
              </p:cNvSpPr>
              <p:nvPr>
                <p:ph idx="1"/>
              </p:nvPr>
            </p:nvSpPr>
            <p:spPr>
              <a:xfrm>
                <a:off x="777240" y="1825624"/>
                <a:ext cx="11032958" cy="5032375"/>
              </a:xfrm>
              <a:blipFill>
                <a:blip r:embed="rId3"/>
                <a:stretch>
                  <a:fillRect l="-884" t="-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674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5.1.2 </a:t>
            </a:r>
            <a:r>
              <a:rPr lang="zh-CN" altLang="en-US" sz="3600" dirty="0"/>
              <a:t>连续型随机变量</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lnSpcReduction="10000"/>
              </a:bodyPr>
              <a:lstStyle/>
              <a:p>
                <a:pPr marL="0" indent="0">
                  <a:buNone/>
                </a:pPr>
                <a:r>
                  <a:rPr lang="zh-CN" altLang="en-US" sz="2800" dirty="0">
                    <a:solidFill>
                      <a:srgbClr val="0033CC"/>
                    </a:solidFill>
                  </a:rPr>
                  <a:t>指数分布</a:t>
                </a:r>
                <a:r>
                  <a:rPr lang="en-US" altLang="zh-CN" sz="2800" dirty="0" err="1">
                    <a:solidFill>
                      <a:srgbClr val="0033CC"/>
                    </a:solidFill>
                  </a:rPr>
                  <a:t>dexp</a:t>
                </a:r>
                <a:r>
                  <a:rPr lang="en-US" altLang="zh-CN" sz="2800" dirty="0">
                    <a:solidFill>
                      <a:srgbClr val="0033CC"/>
                    </a:solidFill>
                  </a:rPr>
                  <a:t>()</a:t>
                </a:r>
              </a:p>
              <a:p>
                <a:r>
                  <a:rPr lang="zh-CN" altLang="en-US" b="0" i="0" dirty="0">
                    <a:solidFill>
                      <a:srgbClr val="202122"/>
                    </a:solidFill>
                    <a:effectLst/>
                    <a:latin typeface="Arial" panose="020B0604020202020204" pitchFamily="34" charset="0"/>
                  </a:rPr>
                  <a:t>指数分布可以用来建模平均发生率恒定、连续、独立的事件发生的间隔</a:t>
                </a:r>
                <a:endParaRPr lang="en-US" altLang="zh-CN" b="0" i="0" dirty="0">
                  <a:solidFill>
                    <a:srgbClr val="202122"/>
                  </a:solidFill>
                  <a:effectLst/>
                  <a:latin typeface="Arial" panose="020B0604020202020204" pitchFamily="34" charset="0"/>
                </a:endParaRPr>
              </a:p>
              <a:p>
                <a:pPr lvl="1"/>
                <a:r>
                  <a:rPr lang="zh-CN" altLang="en-US" b="0" i="0" dirty="0">
                    <a:solidFill>
                      <a:srgbClr val="202122"/>
                    </a:solidFill>
                    <a:effectLst/>
                    <a:latin typeface="Arial" panose="020B0604020202020204" pitchFamily="34" charset="0"/>
                  </a:rPr>
                  <a:t>旅客进入机场的时间间隔</a:t>
                </a:r>
                <a:endParaRPr lang="en-US" altLang="zh-CN" b="0" i="0" dirty="0">
                  <a:solidFill>
                    <a:srgbClr val="202122"/>
                  </a:solidFill>
                  <a:effectLst/>
                  <a:latin typeface="Arial" panose="020B0604020202020204" pitchFamily="34" charset="0"/>
                </a:endParaRPr>
              </a:p>
              <a:p>
                <a:pPr lvl="1"/>
                <a:r>
                  <a:rPr lang="zh-CN" altLang="en-US" b="0" i="0" dirty="0">
                    <a:solidFill>
                      <a:srgbClr val="202122"/>
                    </a:solidFill>
                    <a:effectLst/>
                    <a:latin typeface="Arial" panose="020B0604020202020204" pitchFamily="34" charset="0"/>
                  </a:rPr>
                  <a:t>电话打进客服中心的时间间隔</a:t>
                </a:r>
                <a:endParaRPr lang="en-US" altLang="zh-CN" b="0" i="0" dirty="0">
                  <a:solidFill>
                    <a:srgbClr val="202122"/>
                  </a:solidFill>
                  <a:effectLst/>
                  <a:latin typeface="Arial" panose="020B0604020202020204" pitchFamily="34" charset="0"/>
                </a:endParaRPr>
              </a:p>
              <a:p>
                <a:pPr lvl="1"/>
                <a:r>
                  <a:rPr lang="zh-CN" altLang="en-US" b="0" i="0" dirty="0">
                    <a:solidFill>
                      <a:srgbClr val="202122"/>
                    </a:solidFill>
                    <a:effectLst/>
                    <a:latin typeface="Arial" panose="020B0604020202020204" pitchFamily="34" charset="0"/>
                  </a:rPr>
                  <a:t>机器的寿命</a:t>
                </a:r>
                <a:endParaRPr lang="en-US" altLang="zh-CN" dirty="0"/>
              </a:p>
              <a:p>
                <a:pPr>
                  <a:spcBef>
                    <a:spcPts val="500"/>
                  </a:spcBef>
                </a:pPr>
                <a:r>
                  <a:rPr lang="zh-CN" altLang="en-US" dirty="0"/>
                  <a:t>若随机变量</a:t>
                </a:r>
                <a:r>
                  <a:rPr lang="en-US" altLang="zh-CN" dirty="0"/>
                  <a:t>X</a:t>
                </a:r>
                <a:r>
                  <a:rPr lang="zh-CN" altLang="en-US" dirty="0"/>
                  <a:t>服从参数为</a:t>
                </a:r>
                <a14:m>
                  <m:oMath xmlns:m="http://schemas.openxmlformats.org/officeDocument/2006/math">
                    <m:r>
                      <a:rPr lang="en-US" altLang="zh-CN" b="0" i="1" smtClean="0">
                        <a:latin typeface="Cambria Math" panose="02040503050406030204" pitchFamily="18" charset="0"/>
                      </a:rPr>
                      <m:t>𝜆</m:t>
                    </m:r>
                  </m:oMath>
                </a14:m>
                <a:r>
                  <a:rPr lang="zh-CN" altLang="en-US" dirty="0"/>
                  <a:t>的指数分布，记作</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𝑒𝑥𝑝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𝜆</m:t>
                    </m:r>
                    <m:r>
                      <a:rPr lang="en-US" altLang="zh-CN" i="1" dirty="0" smtClean="0">
                        <a:latin typeface="Cambria Math" panose="02040503050406030204" pitchFamily="18" charset="0"/>
                      </a:rPr>
                      <m:t>)</m:t>
                    </m:r>
                  </m:oMath>
                </a14:m>
                <a:endParaRPr lang="en-US" altLang="zh-CN" dirty="0"/>
              </a:p>
              <a:p>
                <a:pPr lvl="1"/>
                <a:r>
                  <a:rPr lang="zh-CN" altLang="en-US" dirty="0"/>
                  <a:t>概率</a:t>
                </a:r>
                <a14:m>
                  <m:oMath xmlns:m="http://schemas.openxmlformats.org/officeDocument/2006/math">
                    <m:r>
                      <a:rPr lang="zh-CN" altLang="en-US" b="0" i="1" dirty="0">
                        <a:latin typeface="Cambria Math" panose="02040503050406030204" pitchFamily="18" charset="0"/>
                      </a:rPr>
                      <m:t>密度</m:t>
                    </m:r>
                    <m:r>
                      <a:rPr lang="zh-CN" altLang="en-US" i="1" dirty="0" smtClean="0">
                        <a:latin typeface="Cambria Math" panose="02040503050406030204" pitchFamily="18" charset="0"/>
                      </a:rPr>
                      <m:t>函数</m:t>
                    </m:r>
                    <m:r>
                      <a:rPr lang="zh-CN" altLang="en-US"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𝜆</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qArr>
                      </m:e>
                    </m:d>
                  </m:oMath>
                </a14:m>
                <a:endParaRPr lang="en-US" altLang="zh-CN" b="0" dirty="0"/>
              </a:p>
              <a:p>
                <a:pPr lvl="1"/>
                <a:r>
                  <a:rPr lang="zh-CN" altLang="en-US" dirty="0"/>
                  <a:t>均值：</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𝜆</m:t>
                        </m:r>
                      </m:den>
                    </m:f>
                  </m:oMath>
                </a14:m>
                <a:endParaRPr lang="en-US" altLang="zh-CN" dirty="0"/>
              </a:p>
              <a:p>
                <a:pPr lvl="1"/>
                <a:r>
                  <a:rPr lang="zh-CN" altLang="en-US" dirty="0"/>
                  <a:t>方差：</a:t>
                </a:r>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𝜆</m:t>
                            </m:r>
                          </m:e>
                          <m:sup>
                            <m:r>
                              <a:rPr lang="en-US" altLang="zh-CN" b="0" i="1" smtClean="0">
                                <a:latin typeface="Cambria Math" panose="02040503050406030204" pitchFamily="18" charset="0"/>
                              </a:rPr>
                              <m:t>2</m:t>
                            </m:r>
                          </m:sup>
                        </m:sSup>
                      </m:den>
                    </m:f>
                  </m:oMath>
                </a14:m>
                <a:endParaRPr lang="en-US" altLang="zh-CN" dirty="0"/>
              </a:p>
            </p:txBody>
          </p:sp>
        </mc:Choice>
        <mc:Fallback xmlns="">
          <p:sp>
            <p:nvSpPr>
              <p:cNvPr id="3" name="内容占位符 2">
                <a:extLst>
                  <a:ext uri="{FF2B5EF4-FFF2-40B4-BE49-F238E27FC236}">
                    <a16:creationId xmlns:a16="http://schemas.microsoft.com/office/drawing/2014/main" id="{EFDA75F0-0B8E-EBCE-D525-E4780989A160}"/>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1201" t="-1211"/>
                </a:stretch>
              </a:blipFill>
            </p:spPr>
            <p:txBody>
              <a:bodyPr/>
              <a:lstStyle/>
              <a:p>
                <a:r>
                  <a:rPr lang="zh-CN" altLang="en-US">
                    <a:noFill/>
                  </a:rPr>
                  <a:t> </a:t>
                </a:r>
              </a:p>
            </p:txBody>
          </p:sp>
        </mc:Fallback>
      </mc:AlternateContent>
      <p:sp>
        <p:nvSpPr>
          <p:cNvPr id="4" name="Rectangle 1">
            <a:extLst>
              <a:ext uri="{FF2B5EF4-FFF2-40B4-BE49-F238E27FC236}">
                <a16:creationId xmlns:a16="http://schemas.microsoft.com/office/drawing/2014/main" id="{7B9F5166-AFAF-768C-68E0-899356C0957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02122"/>
                </a:solidFill>
                <a:effectLst/>
                <a:latin typeface="Arial" panose="020B0604020202020204" pitchFamily="34" charset="0"/>
              </a:rPr>
              <a:t>若随机变量</a:t>
            </a:r>
            <a:r>
              <a:rPr kumimoji="0" lang="zh-CN" altLang="zh-CN" sz="12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zh-CN" altLang="zh-CN" sz="1200" b="0" i="0" u="none" strike="noStrike" cap="none" normalizeH="0" baseline="0">
                <a:ln>
                  <a:noFill/>
                </a:ln>
                <a:solidFill>
                  <a:srgbClr val="202122"/>
                </a:solidFill>
                <a:effectLst/>
                <a:latin typeface="Arial" panose="020B0604020202020204" pitchFamily="34" charset="0"/>
                <a:cs typeface="Arial" panose="020B0604020202020204" pitchFamily="34" charset="0"/>
              </a:rPr>
              <a:t>服从参数为</a:t>
            </a:r>
            <a:br>
              <a:rPr kumimoji="0" lang="zh-CN" altLang="zh-CN" sz="600" b="0" i="0" u="none" strike="noStrike" cap="none" normalizeH="0" baseline="0">
                <a:ln>
                  <a:noFill/>
                </a:ln>
                <a:solidFill>
                  <a:schemeClr val="tx1"/>
                </a:solidFill>
                <a:effectLst/>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X}">
            <a:extLst>
              <a:ext uri="{FF2B5EF4-FFF2-40B4-BE49-F238E27FC236}">
                <a16:creationId xmlns:a16="http://schemas.microsoft.com/office/drawing/2014/main" id="{532F61B7-46C1-8A63-D830-85284290170C}"/>
              </a:ext>
            </a:extLst>
          </p:cNvPr>
          <p:cNvSpPr>
            <a:spLocks noChangeAspect="1" noChangeArrowheads="1"/>
          </p:cNvSpPr>
          <p:nvPr/>
        </p:nvSpPr>
        <p:spPr bwMode="auto">
          <a:xfrm>
            <a:off x="847725"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9675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5.1.2 </a:t>
            </a:r>
            <a:r>
              <a:rPr lang="zh-CN" altLang="en-US" sz="3600" dirty="0"/>
              <a:t>连续型随机变量</a:t>
            </a:r>
            <a:endParaRPr lang="zh-CN" altLang="en-US" sz="4000" dirty="0"/>
          </a:p>
        </p:txBody>
      </p:sp>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指数分布</a:t>
            </a:r>
            <a:r>
              <a:rPr lang="en-US" altLang="zh-CN" sz="2800" dirty="0" err="1">
                <a:solidFill>
                  <a:srgbClr val="0033CC"/>
                </a:solidFill>
              </a:rPr>
              <a:t>dexp</a:t>
            </a:r>
            <a:r>
              <a:rPr lang="en-US" altLang="zh-CN" sz="2800" dirty="0">
                <a:solidFill>
                  <a:srgbClr val="0033CC"/>
                </a:solidFill>
              </a:rPr>
              <a:t>()</a:t>
            </a:r>
          </a:p>
          <a:p>
            <a:endParaRPr lang="en-US" altLang="zh-CN" dirty="0"/>
          </a:p>
        </p:txBody>
      </p:sp>
      <p:pic>
        <p:nvPicPr>
          <p:cNvPr id="5" name="图片 4">
            <a:extLst>
              <a:ext uri="{FF2B5EF4-FFF2-40B4-BE49-F238E27FC236}">
                <a16:creationId xmlns:a16="http://schemas.microsoft.com/office/drawing/2014/main" id="{7DE7D754-DC0E-508D-57E8-225D53F4C3B5}"/>
              </a:ext>
            </a:extLst>
          </p:cNvPr>
          <p:cNvPicPr>
            <a:picLocks noChangeAspect="1"/>
          </p:cNvPicPr>
          <p:nvPr/>
        </p:nvPicPr>
        <p:blipFill>
          <a:blip r:embed="rId3"/>
          <a:stretch>
            <a:fillRect/>
          </a:stretch>
        </p:blipFill>
        <p:spPr>
          <a:xfrm>
            <a:off x="777240" y="2796272"/>
            <a:ext cx="3161665" cy="2305050"/>
          </a:xfrm>
          <a:prstGeom prst="rect">
            <a:avLst/>
          </a:prstGeom>
        </p:spPr>
      </p:pic>
      <p:pic>
        <p:nvPicPr>
          <p:cNvPr id="7" name="图片 6">
            <a:extLst>
              <a:ext uri="{FF2B5EF4-FFF2-40B4-BE49-F238E27FC236}">
                <a16:creationId xmlns:a16="http://schemas.microsoft.com/office/drawing/2014/main" id="{94A1B3BF-F39C-2657-959C-42AEE03FD3D5}"/>
              </a:ext>
            </a:extLst>
          </p:cNvPr>
          <p:cNvPicPr>
            <a:picLocks noChangeAspect="1"/>
          </p:cNvPicPr>
          <p:nvPr/>
        </p:nvPicPr>
        <p:blipFill>
          <a:blip r:embed="rId4"/>
          <a:stretch>
            <a:fillRect/>
          </a:stretch>
        </p:blipFill>
        <p:spPr>
          <a:xfrm>
            <a:off x="5702534" y="1395334"/>
            <a:ext cx="5712226" cy="4943537"/>
          </a:xfrm>
          <a:prstGeom prst="rect">
            <a:avLst/>
          </a:prstGeom>
        </p:spPr>
      </p:pic>
    </p:spTree>
    <p:extLst>
      <p:ext uri="{BB962C8B-B14F-4D97-AF65-F5344CB8AC3E}">
        <p14:creationId xmlns:p14="http://schemas.microsoft.com/office/powerpoint/2010/main" val="143714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5.1.3 R</a:t>
            </a:r>
            <a:r>
              <a:rPr lang="zh-CN" altLang="en-US" sz="3600" dirty="0"/>
              <a:t>语言分布函数</a:t>
            </a:r>
            <a:endParaRPr lang="zh-CN" altLang="en-US" sz="4000" dirty="0"/>
          </a:p>
        </p:txBody>
      </p:sp>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774834" cy="5032375"/>
          </a:xfrm>
        </p:spPr>
        <p:txBody>
          <a:bodyPr>
            <a:normAutofit/>
          </a:bodyPr>
          <a:lstStyle/>
          <a:p>
            <a:pPr marL="0" indent="0">
              <a:buNone/>
            </a:pPr>
            <a:endParaRPr lang="en-US" altLang="zh-CN" sz="2800" dirty="0">
              <a:solidFill>
                <a:srgbClr val="0033CC"/>
              </a:solidFill>
            </a:endParaRPr>
          </a:p>
          <a:p>
            <a:pPr marL="0" indent="0">
              <a:buNone/>
            </a:pPr>
            <a:r>
              <a:rPr lang="zh-CN" altLang="en-US" sz="2800" dirty="0">
                <a:solidFill>
                  <a:srgbClr val="0033CC"/>
                </a:solidFill>
              </a:rPr>
              <a:t>常见分布函数</a:t>
            </a:r>
          </a:p>
        </p:txBody>
      </p:sp>
      <p:pic>
        <p:nvPicPr>
          <p:cNvPr id="4" name="图片 3">
            <a:extLst>
              <a:ext uri="{FF2B5EF4-FFF2-40B4-BE49-F238E27FC236}">
                <a16:creationId xmlns:a16="http://schemas.microsoft.com/office/drawing/2014/main" id="{B9AB7B1E-0C82-4B02-A533-958B5B364AFD}"/>
              </a:ext>
            </a:extLst>
          </p:cNvPr>
          <p:cNvPicPr>
            <a:picLocks noChangeAspect="1"/>
          </p:cNvPicPr>
          <p:nvPr/>
        </p:nvPicPr>
        <p:blipFill>
          <a:blip r:embed="rId3"/>
          <a:stretch>
            <a:fillRect/>
          </a:stretch>
        </p:blipFill>
        <p:spPr>
          <a:xfrm>
            <a:off x="1816334" y="1825624"/>
            <a:ext cx="9192561" cy="4954977"/>
          </a:xfrm>
          <a:prstGeom prst="rect">
            <a:avLst/>
          </a:prstGeom>
        </p:spPr>
      </p:pic>
    </p:spTree>
    <p:extLst>
      <p:ext uri="{BB962C8B-B14F-4D97-AF65-F5344CB8AC3E}">
        <p14:creationId xmlns:p14="http://schemas.microsoft.com/office/powerpoint/2010/main" val="3972433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5.1.3 R</a:t>
            </a:r>
            <a:r>
              <a:rPr lang="zh-CN" altLang="en-US" sz="3600" dirty="0"/>
              <a:t>语言分布函数</a:t>
            </a:r>
            <a:endParaRPr lang="zh-CN" altLang="en-US" sz="4000" dirty="0"/>
          </a:p>
        </p:txBody>
      </p:sp>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582328" cy="5032375"/>
          </a:xfrm>
        </p:spPr>
        <p:txBody>
          <a:bodyPr>
            <a:normAutofit/>
          </a:bodyPr>
          <a:lstStyle/>
          <a:p>
            <a:pPr marL="0" indent="0">
              <a:buNone/>
            </a:pPr>
            <a:endParaRPr lang="en-US" altLang="zh-CN" sz="2800" dirty="0">
              <a:solidFill>
                <a:srgbClr val="0033CC"/>
              </a:solidFill>
              <a:latin typeface="Arial Nova" panose="020B0504020202020204" pitchFamily="34" charset="0"/>
              <a:ea typeface="宋体" panose="02010600030101010101" pitchFamily="2" charset="-122"/>
            </a:endParaRPr>
          </a:p>
          <a:p>
            <a:pPr marL="0" indent="0">
              <a:buNone/>
            </a:pPr>
            <a:r>
              <a:rPr lang="zh-CN" altLang="en-US" sz="2800" dirty="0">
                <a:solidFill>
                  <a:srgbClr val="0033CC"/>
                </a:solidFill>
                <a:latin typeface="Arial Nova" panose="020B0504020202020204" pitchFamily="34" charset="0"/>
                <a:ea typeface="宋体" panose="02010600030101010101" pitchFamily="2" charset="-122"/>
              </a:rPr>
              <a:t>常见分布函数</a:t>
            </a:r>
          </a:p>
          <a:p>
            <a:pPr marL="0" indent="0">
              <a:buNone/>
            </a:pPr>
            <a:endParaRPr lang="zh-CN" altLang="en-US" sz="2800" dirty="0">
              <a:solidFill>
                <a:srgbClr val="0033CC"/>
              </a:solidFill>
            </a:endParaRPr>
          </a:p>
        </p:txBody>
      </p:sp>
      <p:pic>
        <p:nvPicPr>
          <p:cNvPr id="5" name="图片 4">
            <a:extLst>
              <a:ext uri="{FF2B5EF4-FFF2-40B4-BE49-F238E27FC236}">
                <a16:creationId xmlns:a16="http://schemas.microsoft.com/office/drawing/2014/main" id="{490C4F30-55FC-CF53-A073-60688BCC420C}"/>
              </a:ext>
            </a:extLst>
          </p:cNvPr>
          <p:cNvPicPr>
            <a:picLocks noChangeAspect="1"/>
          </p:cNvPicPr>
          <p:nvPr/>
        </p:nvPicPr>
        <p:blipFill>
          <a:blip r:embed="rId3"/>
          <a:stretch>
            <a:fillRect/>
          </a:stretch>
        </p:blipFill>
        <p:spPr>
          <a:xfrm>
            <a:off x="1587909" y="1730703"/>
            <a:ext cx="9826851" cy="4762172"/>
          </a:xfrm>
          <a:prstGeom prst="rect">
            <a:avLst/>
          </a:prstGeom>
        </p:spPr>
      </p:pic>
    </p:spTree>
    <p:extLst>
      <p:ext uri="{BB962C8B-B14F-4D97-AF65-F5344CB8AC3E}">
        <p14:creationId xmlns:p14="http://schemas.microsoft.com/office/powerpoint/2010/main" val="21605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标题 1">
            <a:extLst>
              <a:ext uri="{FF2B5EF4-FFF2-40B4-BE49-F238E27FC236}">
                <a16:creationId xmlns:a16="http://schemas.microsoft.com/office/drawing/2014/main" id="{8E0D71EA-310F-0EBC-D6FE-55A216C99B74}"/>
              </a:ext>
            </a:extLst>
          </p:cNvPr>
          <p:cNvSpPr>
            <a:spLocks noGrp="1"/>
          </p:cNvSpPr>
          <p:nvPr>
            <p:ph type="title"/>
          </p:nvPr>
        </p:nvSpPr>
        <p:spPr>
          <a:xfrm>
            <a:off x="770878" y="952022"/>
            <a:ext cx="4606280" cy="5157049"/>
          </a:xfrm>
        </p:spPr>
        <p:txBody>
          <a:bodyPr anchor="ctr">
            <a:normAutofit/>
          </a:bodyPr>
          <a:lstStyle/>
          <a:p>
            <a:r>
              <a:rPr lang="zh-CN" altLang="en-US" sz="4400"/>
              <a:t>目录</a:t>
            </a:r>
          </a:p>
        </p:txBody>
      </p:sp>
      <p:grpSp>
        <p:nvGrpSpPr>
          <p:cNvPr id="13"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内容占位符 2">
            <a:extLst>
              <a:ext uri="{FF2B5EF4-FFF2-40B4-BE49-F238E27FC236}">
                <a16:creationId xmlns:a16="http://schemas.microsoft.com/office/drawing/2014/main" id="{3A82E14D-7458-2E26-1E40-134EDBB26DC8}"/>
              </a:ext>
            </a:extLst>
          </p:cNvPr>
          <p:cNvGraphicFramePr>
            <a:graphicFrameLocks noGrp="1"/>
          </p:cNvGraphicFramePr>
          <p:nvPr>
            <p:ph idx="1"/>
            <p:extLst>
              <p:ext uri="{D42A27DB-BD31-4B8C-83A1-F6EECF244321}">
                <p14:modId xmlns:p14="http://schemas.microsoft.com/office/powerpoint/2010/main" val="255386939"/>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1593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随机变量及其分布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5.1.3 R</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语言分布函数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normAutofit/>
          </a:bodyPr>
          <a:lstStyle/>
          <a:p>
            <a:pPr marL="0" indent="0" algn="ctr">
              <a:buNone/>
            </a:pPr>
            <a:r>
              <a:rPr lang="zh-CN" altLang="en-US" sz="2600" dirty="0"/>
              <a:t>与分布有关的函数及代号</a:t>
            </a:r>
          </a:p>
        </p:txBody>
      </p:sp>
      <p:graphicFrame>
        <p:nvGraphicFramePr>
          <p:cNvPr id="4" name="表格 3">
            <a:extLst>
              <a:ext uri="{FF2B5EF4-FFF2-40B4-BE49-F238E27FC236}">
                <a16:creationId xmlns:a16="http://schemas.microsoft.com/office/drawing/2014/main" id="{8B09951B-1763-5FFC-B6C4-9180587E1507}"/>
              </a:ext>
            </a:extLst>
          </p:cNvPr>
          <p:cNvGraphicFramePr>
            <a:graphicFrameLocks noGrp="1"/>
          </p:cNvGraphicFramePr>
          <p:nvPr>
            <p:extLst>
              <p:ext uri="{D42A27DB-BD31-4B8C-83A1-F6EECF244321}">
                <p14:modId xmlns:p14="http://schemas.microsoft.com/office/powerpoint/2010/main" val="3937803039"/>
              </p:ext>
            </p:extLst>
          </p:nvPr>
        </p:nvGraphicFramePr>
        <p:xfrm>
          <a:off x="2042795" y="2501900"/>
          <a:ext cx="8128000" cy="3990975"/>
        </p:xfrm>
        <a:graphic>
          <a:graphicData uri="http://schemas.openxmlformats.org/drawingml/2006/table">
            <a:tbl>
              <a:tblPr firstRow="1" bandRow="1">
                <a:tableStyleId>{5C22544A-7EE6-4342-B048-85BDC9FD1C3A}</a:tableStyleId>
              </a:tblPr>
              <a:tblGrid>
                <a:gridCol w="3070626">
                  <a:extLst>
                    <a:ext uri="{9D8B030D-6E8A-4147-A177-3AD203B41FA5}">
                      <a16:colId xmlns:a16="http://schemas.microsoft.com/office/drawing/2014/main" val="2147040896"/>
                    </a:ext>
                  </a:extLst>
                </a:gridCol>
                <a:gridCol w="5057374">
                  <a:extLst>
                    <a:ext uri="{9D8B030D-6E8A-4147-A177-3AD203B41FA5}">
                      <a16:colId xmlns:a16="http://schemas.microsoft.com/office/drawing/2014/main" val="2320230392"/>
                    </a:ext>
                  </a:extLst>
                </a:gridCol>
              </a:tblGrid>
              <a:tr h="798195">
                <a:tc>
                  <a:txBody>
                    <a:bodyPr/>
                    <a:lstStyle/>
                    <a:p>
                      <a:pPr algn="ctr"/>
                      <a:r>
                        <a:rPr lang="zh-CN" altLang="en-US" sz="2400" baseline="0" dirty="0">
                          <a:latin typeface="Arial Nova" panose="020B0504020202020204" pitchFamily="34" charset="0"/>
                          <a:ea typeface="宋体" panose="02010600030101010101" pitchFamily="2" charset="-122"/>
                        </a:rPr>
                        <a:t>函数代号</a:t>
                      </a:r>
                    </a:p>
                  </a:txBody>
                  <a:tcPr anchor="ctr"/>
                </a:tc>
                <a:tc>
                  <a:txBody>
                    <a:bodyPr/>
                    <a:lstStyle/>
                    <a:p>
                      <a:pPr algn="ctr"/>
                      <a:r>
                        <a:rPr lang="zh-CN" altLang="en-US" sz="2400" baseline="0" dirty="0">
                          <a:latin typeface="Arial Nova" panose="020B0504020202020204" pitchFamily="34" charset="0"/>
                          <a:ea typeface="宋体" panose="02010600030101010101" pitchFamily="2" charset="-122"/>
                        </a:rPr>
                        <a:t>函数作用</a:t>
                      </a:r>
                    </a:p>
                  </a:txBody>
                  <a:tcPr anchor="ctr"/>
                </a:tc>
                <a:extLst>
                  <a:ext uri="{0D108BD9-81ED-4DB2-BD59-A6C34878D82A}">
                    <a16:rowId xmlns:a16="http://schemas.microsoft.com/office/drawing/2014/main" val="911349493"/>
                  </a:ext>
                </a:extLst>
              </a:tr>
              <a:tr h="798195">
                <a:tc>
                  <a:txBody>
                    <a:bodyPr/>
                    <a:lstStyle/>
                    <a:p>
                      <a:pPr algn="ctr"/>
                      <a:r>
                        <a:rPr lang="en-US" altLang="zh-CN" sz="3200" baseline="0" dirty="0">
                          <a:latin typeface="Arial Nova" panose="020B0504020202020204" pitchFamily="34" charset="0"/>
                          <a:ea typeface="宋体" panose="02010600030101010101" pitchFamily="2" charset="-122"/>
                        </a:rPr>
                        <a:t>r-</a:t>
                      </a:r>
                      <a:endParaRPr lang="zh-CN" altLang="en-US" sz="3200" baseline="0" dirty="0">
                        <a:latin typeface="Arial Nova" panose="020B0504020202020204" pitchFamily="34" charset="0"/>
                        <a:ea typeface="宋体" panose="02010600030101010101" pitchFamily="2" charset="-122"/>
                      </a:endParaRPr>
                    </a:p>
                  </a:txBody>
                  <a:tcPr anchor="ctr"/>
                </a:tc>
                <a:tc>
                  <a:txBody>
                    <a:bodyPr/>
                    <a:lstStyle/>
                    <a:p>
                      <a:pPr algn="l"/>
                      <a:r>
                        <a:rPr lang="zh-CN" altLang="en-US" sz="2200" baseline="0" dirty="0">
                          <a:latin typeface="Arial Nova" panose="020B0504020202020204" pitchFamily="34" charset="0"/>
                          <a:ea typeface="宋体" panose="02010600030101010101" pitchFamily="2" charset="-122"/>
                        </a:rPr>
                        <a:t>生成相应分布的随机数</a:t>
                      </a:r>
                    </a:p>
                  </a:txBody>
                  <a:tcPr anchor="ctr"/>
                </a:tc>
                <a:extLst>
                  <a:ext uri="{0D108BD9-81ED-4DB2-BD59-A6C34878D82A}">
                    <a16:rowId xmlns:a16="http://schemas.microsoft.com/office/drawing/2014/main" val="1247379803"/>
                  </a:ext>
                </a:extLst>
              </a:tr>
              <a:tr h="798195">
                <a:tc>
                  <a:txBody>
                    <a:bodyPr/>
                    <a:lstStyle/>
                    <a:p>
                      <a:pPr algn="ctr"/>
                      <a:r>
                        <a:rPr lang="en-US" altLang="zh-CN" sz="3200" baseline="0" dirty="0">
                          <a:latin typeface="Arial Nova" panose="020B0504020202020204" pitchFamily="34" charset="0"/>
                          <a:ea typeface="宋体" panose="02010600030101010101" pitchFamily="2" charset="-122"/>
                        </a:rPr>
                        <a:t>d-</a:t>
                      </a:r>
                      <a:endParaRPr lang="zh-CN" altLang="en-US" sz="3200" baseline="0" dirty="0">
                        <a:latin typeface="Arial Nova" panose="020B0504020202020204" pitchFamily="34" charset="0"/>
                        <a:ea typeface="宋体" panose="02010600030101010101" pitchFamily="2" charset="-122"/>
                      </a:endParaRPr>
                    </a:p>
                  </a:txBody>
                  <a:tcPr anchor="ctr"/>
                </a:tc>
                <a:tc>
                  <a:txBody>
                    <a:bodyPr/>
                    <a:lstStyle/>
                    <a:p>
                      <a:pPr algn="l"/>
                      <a:r>
                        <a:rPr lang="zh-CN" altLang="en-US" sz="2200" baseline="0" dirty="0">
                          <a:latin typeface="Arial Nova" panose="020B0504020202020204" pitchFamily="34" charset="0"/>
                          <a:ea typeface="宋体" panose="02010600030101010101" pitchFamily="2" charset="-122"/>
                        </a:rPr>
                        <a:t>生成相应分布的密度函数</a:t>
                      </a:r>
                    </a:p>
                  </a:txBody>
                  <a:tcPr anchor="ctr"/>
                </a:tc>
                <a:extLst>
                  <a:ext uri="{0D108BD9-81ED-4DB2-BD59-A6C34878D82A}">
                    <a16:rowId xmlns:a16="http://schemas.microsoft.com/office/drawing/2014/main" val="4046077989"/>
                  </a:ext>
                </a:extLst>
              </a:tr>
              <a:tr h="798195">
                <a:tc>
                  <a:txBody>
                    <a:bodyPr/>
                    <a:lstStyle/>
                    <a:p>
                      <a:pPr algn="ctr"/>
                      <a:r>
                        <a:rPr lang="en-US" altLang="zh-CN" sz="3200" baseline="0" dirty="0">
                          <a:latin typeface="Arial Nova" panose="020B0504020202020204" pitchFamily="34" charset="0"/>
                          <a:ea typeface="宋体" panose="02010600030101010101" pitchFamily="2" charset="-122"/>
                        </a:rPr>
                        <a:t>p-</a:t>
                      </a:r>
                      <a:endParaRPr lang="zh-CN" altLang="en-US" sz="3200" baseline="0" dirty="0">
                        <a:latin typeface="Arial Nova" panose="020B0504020202020204" pitchFamily="34" charset="0"/>
                        <a:ea typeface="宋体" panose="02010600030101010101" pitchFamily="2" charset="-122"/>
                      </a:endParaRPr>
                    </a:p>
                  </a:txBody>
                  <a:tcPr anchor="ctr"/>
                </a:tc>
                <a:tc>
                  <a:txBody>
                    <a:bodyPr/>
                    <a:lstStyle/>
                    <a:p>
                      <a:pPr algn="l"/>
                      <a:r>
                        <a:rPr lang="zh-CN" altLang="en-US" sz="2200" baseline="0" dirty="0">
                          <a:latin typeface="Arial Nova" panose="020B0504020202020204" pitchFamily="34" charset="0"/>
                          <a:ea typeface="宋体" panose="02010600030101010101" pitchFamily="2" charset="-122"/>
                        </a:rPr>
                        <a:t>生成相应分布的累积概率密度函数</a:t>
                      </a:r>
                    </a:p>
                  </a:txBody>
                  <a:tcPr anchor="ctr"/>
                </a:tc>
                <a:extLst>
                  <a:ext uri="{0D108BD9-81ED-4DB2-BD59-A6C34878D82A}">
                    <a16:rowId xmlns:a16="http://schemas.microsoft.com/office/drawing/2014/main" val="3570442963"/>
                  </a:ext>
                </a:extLst>
              </a:tr>
              <a:tr h="798195">
                <a:tc>
                  <a:txBody>
                    <a:bodyPr/>
                    <a:lstStyle/>
                    <a:p>
                      <a:pPr algn="ctr"/>
                      <a:r>
                        <a:rPr lang="en-US" altLang="zh-CN" sz="3200" baseline="0" dirty="0">
                          <a:latin typeface="Arial Nova" panose="020B0504020202020204" pitchFamily="34" charset="0"/>
                          <a:ea typeface="宋体" panose="02010600030101010101" pitchFamily="2" charset="-122"/>
                        </a:rPr>
                        <a:t>q-</a:t>
                      </a:r>
                      <a:endParaRPr lang="zh-CN" altLang="en-US" sz="3200" baseline="0" dirty="0">
                        <a:latin typeface="Arial Nova" panose="020B0504020202020204" pitchFamily="34" charset="0"/>
                        <a:ea typeface="宋体" panose="02010600030101010101" pitchFamily="2" charset="-122"/>
                      </a:endParaRPr>
                    </a:p>
                  </a:txBody>
                  <a:tcPr anchor="ctr"/>
                </a:tc>
                <a:tc>
                  <a:txBody>
                    <a:bodyPr/>
                    <a:lstStyle/>
                    <a:p>
                      <a:pPr algn="l"/>
                      <a:r>
                        <a:rPr lang="zh-CN" altLang="en-US" sz="2200" baseline="0" dirty="0">
                          <a:latin typeface="Arial Nova" panose="020B0504020202020204" pitchFamily="34" charset="0"/>
                          <a:ea typeface="宋体" panose="02010600030101010101" pitchFamily="2" charset="-122"/>
                        </a:rPr>
                        <a:t>生成相应分布的分位数函数</a:t>
                      </a:r>
                    </a:p>
                  </a:txBody>
                  <a:tcPr anchor="ctr"/>
                </a:tc>
                <a:extLst>
                  <a:ext uri="{0D108BD9-81ED-4DB2-BD59-A6C34878D82A}">
                    <a16:rowId xmlns:a16="http://schemas.microsoft.com/office/drawing/2014/main" val="1547153327"/>
                  </a:ext>
                </a:extLst>
              </a:tr>
            </a:tbl>
          </a:graphicData>
        </a:graphic>
      </p:graphicFrame>
    </p:spTree>
    <p:extLst>
      <p:ext uri="{BB962C8B-B14F-4D97-AF65-F5344CB8AC3E}">
        <p14:creationId xmlns:p14="http://schemas.microsoft.com/office/powerpoint/2010/main" val="3534901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随机抽样与随机数</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离散变量随机数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二项分布随机数</a:t>
            </a:r>
            <a:r>
              <a:rPr lang="en-US" altLang="zh-CN" sz="2800" dirty="0" err="1">
                <a:solidFill>
                  <a:srgbClr val="0033CC"/>
                </a:solidFill>
              </a:rPr>
              <a:t>rbinom</a:t>
            </a:r>
            <a:r>
              <a:rPr lang="en-US" altLang="zh-CN" sz="2800" dirty="0">
                <a:solidFill>
                  <a:srgbClr val="0033CC"/>
                </a:solidFill>
              </a:rPr>
              <a:t>()</a:t>
            </a:r>
          </a:p>
          <a:p>
            <a:endParaRPr lang="zh-CN" altLang="en-US" dirty="0"/>
          </a:p>
        </p:txBody>
      </p:sp>
      <p:pic>
        <p:nvPicPr>
          <p:cNvPr id="4" name="图片 3">
            <a:extLst>
              <a:ext uri="{FF2B5EF4-FFF2-40B4-BE49-F238E27FC236}">
                <a16:creationId xmlns:a16="http://schemas.microsoft.com/office/drawing/2014/main" id="{491C0A87-F7AF-2CE0-E906-FC33094FAF19}"/>
              </a:ext>
            </a:extLst>
          </p:cNvPr>
          <p:cNvPicPr>
            <a:picLocks noChangeAspect="1"/>
          </p:cNvPicPr>
          <p:nvPr/>
        </p:nvPicPr>
        <p:blipFill>
          <a:blip r:embed="rId2"/>
          <a:stretch>
            <a:fillRect/>
          </a:stretch>
        </p:blipFill>
        <p:spPr>
          <a:xfrm>
            <a:off x="777240" y="2959033"/>
            <a:ext cx="10698480" cy="2489835"/>
          </a:xfrm>
          <a:prstGeom prst="rect">
            <a:avLst/>
          </a:prstGeom>
        </p:spPr>
      </p:pic>
    </p:spTree>
    <p:extLst>
      <p:ext uri="{BB962C8B-B14F-4D97-AF65-F5344CB8AC3E}">
        <p14:creationId xmlns:p14="http://schemas.microsoft.com/office/powerpoint/2010/main" val="242219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随机抽样与随机数</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离散变量随机数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超几何分布随机数</a:t>
            </a:r>
            <a:r>
              <a:rPr lang="en-US" altLang="zh-CN" sz="2800" dirty="0" err="1">
                <a:solidFill>
                  <a:srgbClr val="0033CC"/>
                </a:solidFill>
              </a:rPr>
              <a:t>rhyper</a:t>
            </a:r>
            <a:r>
              <a:rPr lang="en-US" altLang="zh-CN" sz="2800" dirty="0">
                <a:solidFill>
                  <a:srgbClr val="0033CC"/>
                </a:solidFill>
              </a:rPr>
              <a:t>()</a:t>
            </a:r>
          </a:p>
          <a:p>
            <a:endParaRPr lang="zh-CN" altLang="en-US" dirty="0"/>
          </a:p>
        </p:txBody>
      </p:sp>
      <p:pic>
        <p:nvPicPr>
          <p:cNvPr id="4" name="图片 3">
            <a:extLst>
              <a:ext uri="{FF2B5EF4-FFF2-40B4-BE49-F238E27FC236}">
                <a16:creationId xmlns:a16="http://schemas.microsoft.com/office/drawing/2014/main" id="{87E48D0B-7024-929E-09D0-B24FA2DD4CC5}"/>
              </a:ext>
            </a:extLst>
          </p:cNvPr>
          <p:cNvPicPr>
            <a:picLocks noChangeAspect="1"/>
          </p:cNvPicPr>
          <p:nvPr/>
        </p:nvPicPr>
        <p:blipFill>
          <a:blip r:embed="rId2"/>
          <a:stretch>
            <a:fillRect/>
          </a:stretch>
        </p:blipFill>
        <p:spPr>
          <a:xfrm>
            <a:off x="854710" y="3182887"/>
            <a:ext cx="10482580" cy="1357630"/>
          </a:xfrm>
          <a:prstGeom prst="rect">
            <a:avLst/>
          </a:prstGeom>
        </p:spPr>
      </p:pic>
    </p:spTree>
    <p:extLst>
      <p:ext uri="{BB962C8B-B14F-4D97-AF65-F5344CB8AC3E}">
        <p14:creationId xmlns:p14="http://schemas.microsoft.com/office/powerpoint/2010/main" val="106298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随机抽样与随机数</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离散变量随机数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泊松分布随机数</a:t>
            </a:r>
            <a:r>
              <a:rPr lang="en-US" altLang="zh-CN" sz="2800" dirty="0" err="1">
                <a:solidFill>
                  <a:srgbClr val="0033CC"/>
                </a:solidFill>
              </a:rPr>
              <a:t>rpois</a:t>
            </a:r>
            <a:r>
              <a:rPr lang="en-US" altLang="zh-CN" sz="2800" dirty="0">
                <a:solidFill>
                  <a:srgbClr val="0033CC"/>
                </a:solidFill>
              </a:rPr>
              <a:t>()</a:t>
            </a:r>
          </a:p>
          <a:p>
            <a:endParaRPr lang="zh-CN" altLang="en-US" dirty="0"/>
          </a:p>
        </p:txBody>
      </p:sp>
      <p:pic>
        <p:nvPicPr>
          <p:cNvPr id="4" name="图片 3">
            <a:extLst>
              <a:ext uri="{FF2B5EF4-FFF2-40B4-BE49-F238E27FC236}">
                <a16:creationId xmlns:a16="http://schemas.microsoft.com/office/drawing/2014/main" id="{57E23B9D-7DC1-478F-35AA-A371D62C97D0}"/>
              </a:ext>
            </a:extLst>
          </p:cNvPr>
          <p:cNvPicPr>
            <a:picLocks noChangeAspect="1"/>
          </p:cNvPicPr>
          <p:nvPr/>
        </p:nvPicPr>
        <p:blipFill>
          <a:blip r:embed="rId2"/>
          <a:stretch>
            <a:fillRect/>
          </a:stretch>
        </p:blipFill>
        <p:spPr>
          <a:xfrm>
            <a:off x="660233" y="3027647"/>
            <a:ext cx="11240770" cy="1283970"/>
          </a:xfrm>
          <a:prstGeom prst="rect">
            <a:avLst/>
          </a:prstGeom>
        </p:spPr>
      </p:pic>
    </p:spTree>
    <p:extLst>
      <p:ext uri="{BB962C8B-B14F-4D97-AF65-F5344CB8AC3E}">
        <p14:creationId xmlns:p14="http://schemas.microsoft.com/office/powerpoint/2010/main" val="35157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随机抽样与随机数</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连续变量随机数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均匀分布随机数</a:t>
            </a:r>
            <a:r>
              <a:rPr lang="en-US" altLang="zh-CN" sz="2800" dirty="0" err="1">
                <a:solidFill>
                  <a:srgbClr val="0033CC"/>
                </a:solidFill>
              </a:rPr>
              <a:t>runif</a:t>
            </a:r>
            <a:r>
              <a:rPr lang="en-US" altLang="zh-CN" sz="2800" dirty="0">
                <a:solidFill>
                  <a:srgbClr val="0033CC"/>
                </a:solidFill>
              </a:rPr>
              <a:t>()</a:t>
            </a:r>
          </a:p>
          <a:p>
            <a:endParaRPr lang="zh-CN" altLang="en-US" dirty="0"/>
          </a:p>
        </p:txBody>
      </p:sp>
      <p:pic>
        <p:nvPicPr>
          <p:cNvPr id="4" name="图片 3">
            <a:extLst>
              <a:ext uri="{FF2B5EF4-FFF2-40B4-BE49-F238E27FC236}">
                <a16:creationId xmlns:a16="http://schemas.microsoft.com/office/drawing/2014/main" id="{8FD4D348-E79E-749C-572B-CCF6A52E89E0}"/>
              </a:ext>
            </a:extLst>
          </p:cNvPr>
          <p:cNvPicPr>
            <a:picLocks noChangeAspect="1"/>
          </p:cNvPicPr>
          <p:nvPr/>
        </p:nvPicPr>
        <p:blipFill>
          <a:blip r:embed="rId2"/>
          <a:stretch>
            <a:fillRect/>
          </a:stretch>
        </p:blipFill>
        <p:spPr>
          <a:xfrm>
            <a:off x="1169352" y="2602230"/>
            <a:ext cx="9874885" cy="3709670"/>
          </a:xfrm>
          <a:prstGeom prst="rect">
            <a:avLst/>
          </a:prstGeom>
        </p:spPr>
      </p:pic>
    </p:spTree>
    <p:extLst>
      <p:ext uri="{BB962C8B-B14F-4D97-AF65-F5344CB8AC3E}">
        <p14:creationId xmlns:p14="http://schemas.microsoft.com/office/powerpoint/2010/main" val="135929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随机抽样与随机数</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连续变量随机数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正态分布随机数</a:t>
            </a:r>
            <a:r>
              <a:rPr lang="en-US" altLang="zh-CN" sz="2800" dirty="0" err="1">
                <a:solidFill>
                  <a:srgbClr val="0033CC"/>
                </a:solidFill>
              </a:rPr>
              <a:t>rnorm</a:t>
            </a:r>
            <a:r>
              <a:rPr lang="en-US" altLang="zh-CN" sz="2800" dirty="0">
                <a:solidFill>
                  <a:srgbClr val="0033CC"/>
                </a:solidFill>
              </a:rPr>
              <a:t>()</a:t>
            </a:r>
          </a:p>
          <a:p>
            <a:endParaRPr lang="zh-CN" altLang="en-US" dirty="0"/>
          </a:p>
        </p:txBody>
      </p:sp>
      <p:pic>
        <p:nvPicPr>
          <p:cNvPr id="4" name="图片 3">
            <a:extLst>
              <a:ext uri="{FF2B5EF4-FFF2-40B4-BE49-F238E27FC236}">
                <a16:creationId xmlns:a16="http://schemas.microsoft.com/office/drawing/2014/main" id="{C4CB7555-F836-8094-105E-A35FF6E9D412}"/>
              </a:ext>
            </a:extLst>
          </p:cNvPr>
          <p:cNvPicPr>
            <a:picLocks noChangeAspect="1"/>
          </p:cNvPicPr>
          <p:nvPr/>
        </p:nvPicPr>
        <p:blipFill>
          <a:blip r:embed="rId2"/>
          <a:stretch>
            <a:fillRect/>
          </a:stretch>
        </p:blipFill>
        <p:spPr>
          <a:xfrm>
            <a:off x="955675" y="2699385"/>
            <a:ext cx="9991090" cy="2507615"/>
          </a:xfrm>
          <a:prstGeom prst="rect">
            <a:avLst/>
          </a:prstGeom>
        </p:spPr>
      </p:pic>
    </p:spTree>
    <p:extLst>
      <p:ext uri="{BB962C8B-B14F-4D97-AF65-F5344CB8AC3E}">
        <p14:creationId xmlns:p14="http://schemas.microsoft.com/office/powerpoint/2010/main" val="154579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随机抽样与随机数</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5.2.2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连续变量随机数</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a:xfrm>
            <a:off x="777240" y="1825625"/>
            <a:ext cx="2812982" cy="4351338"/>
          </a:xfrm>
        </p:spPr>
        <p:txBody>
          <a:bodyPr/>
          <a:lstStyle/>
          <a:p>
            <a:pPr marL="0" indent="0">
              <a:buNone/>
            </a:pPr>
            <a:r>
              <a:rPr lang="zh-CN" altLang="en-US" sz="2800" dirty="0">
                <a:solidFill>
                  <a:srgbClr val="0033CC"/>
                </a:solidFill>
              </a:rPr>
              <a:t>指数分布随机数</a:t>
            </a:r>
            <a:r>
              <a:rPr lang="en-US" altLang="zh-CN" sz="2800" dirty="0" err="1">
                <a:solidFill>
                  <a:srgbClr val="0033CC"/>
                </a:solidFill>
              </a:rPr>
              <a:t>rexp</a:t>
            </a:r>
            <a:r>
              <a:rPr lang="en-US" altLang="zh-CN" sz="2800" dirty="0">
                <a:solidFill>
                  <a:srgbClr val="0033CC"/>
                </a:solidFill>
              </a:rPr>
              <a:t>()</a:t>
            </a:r>
          </a:p>
          <a:p>
            <a:endParaRPr lang="zh-CN" altLang="en-US" dirty="0"/>
          </a:p>
        </p:txBody>
      </p:sp>
      <p:pic>
        <p:nvPicPr>
          <p:cNvPr id="4" name="图片 3">
            <a:extLst>
              <a:ext uri="{FF2B5EF4-FFF2-40B4-BE49-F238E27FC236}">
                <a16:creationId xmlns:a16="http://schemas.microsoft.com/office/drawing/2014/main" id="{D7BDBB40-EF00-B984-5D46-747DF3F08439}"/>
              </a:ext>
            </a:extLst>
          </p:cNvPr>
          <p:cNvPicPr>
            <a:picLocks noChangeAspect="1"/>
          </p:cNvPicPr>
          <p:nvPr/>
        </p:nvPicPr>
        <p:blipFill>
          <a:blip r:embed="rId2"/>
          <a:stretch>
            <a:fillRect/>
          </a:stretch>
        </p:blipFill>
        <p:spPr>
          <a:xfrm>
            <a:off x="4071484" y="1690688"/>
            <a:ext cx="6993255" cy="5129601"/>
          </a:xfrm>
          <a:prstGeom prst="rect">
            <a:avLst/>
          </a:prstGeom>
        </p:spPr>
      </p:pic>
    </p:spTree>
    <p:extLst>
      <p:ext uri="{BB962C8B-B14F-4D97-AF65-F5344CB8AC3E}">
        <p14:creationId xmlns:p14="http://schemas.microsoft.com/office/powerpoint/2010/main" val="241173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5.3.1 </a:t>
            </a:r>
            <a:r>
              <a:rPr lang="zh-CN" altLang="en-US" sz="4000" dirty="0">
                <a:solidFill>
                  <a:srgbClr val="243041"/>
                </a:solidFill>
              </a:rPr>
              <a:t>样本与统计量</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a:xfrm>
                <a:off x="777240" y="1825625"/>
                <a:ext cx="11414760" cy="4351338"/>
              </a:xfrm>
            </p:spPr>
            <p:txBody>
              <a:bodyPr>
                <a:normAutofit/>
              </a:bodyPr>
              <a:lstStyle/>
              <a:p>
                <a:pPr marL="0" indent="0">
                  <a:buNone/>
                </a:pPr>
                <a:r>
                  <a:rPr lang="zh-CN" altLang="en-US" sz="2800" dirty="0">
                    <a:solidFill>
                      <a:srgbClr val="0033CC"/>
                    </a:solidFill>
                  </a:rPr>
                  <a:t>基本概念</a:t>
                </a:r>
                <a:endParaRPr lang="en-US" altLang="zh-CN" sz="2800" dirty="0">
                  <a:solidFill>
                    <a:srgbClr val="0033CC"/>
                  </a:solidFill>
                </a:endParaRPr>
              </a:p>
              <a:p>
                <a:pPr marL="0" indent="457200">
                  <a:lnSpc>
                    <a:spcPct val="114000"/>
                  </a:lnSpc>
                  <a:buNone/>
                </a:pPr>
                <a:r>
                  <a:rPr lang="zh-CN" altLang="en-US" dirty="0"/>
                  <a:t>在数理统计中，称研究对象的全体为总体</a:t>
                </a:r>
                <a:r>
                  <a:rPr lang="en-US" altLang="zh-CN" dirty="0"/>
                  <a:t>(population)</a:t>
                </a:r>
                <a:r>
                  <a:rPr lang="zh-CN" altLang="en-US" dirty="0"/>
                  <a:t>，通常用一个随机变量表示总体，组成总体的每个基本单元叫个体</a:t>
                </a:r>
                <a:r>
                  <a:rPr lang="en-US" altLang="zh-CN" dirty="0"/>
                  <a:t>(individual)</a:t>
                </a:r>
                <a:r>
                  <a:rPr lang="zh-CN" altLang="en-US" dirty="0"/>
                  <a:t>。从总体中随机抽取一部分个体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en-US" altLang="zh-CN" dirty="0"/>
                  <a:t>,,…,</a:t>
                </a:r>
                <a:r>
                  <a:rPr lang="zh-CN" altLang="en-US" dirty="0"/>
                  <a:t>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oMath>
                </a14:m>
                <a:r>
                  <a:rPr lang="zh-CN" altLang="en-US" dirty="0"/>
                  <a:t>为取自</a:t>
                </a:r>
                <a14:m>
                  <m:oMath xmlns:m="http://schemas.openxmlformats.org/officeDocument/2006/math">
                    <m:r>
                      <a:rPr lang="en-US" altLang="zh-CN" i="1" dirty="0" smtClean="0">
                        <a:latin typeface="Cambria Math" panose="02040503050406030204" pitchFamily="18" charset="0"/>
                      </a:rPr>
                      <m:t>𝑋</m:t>
                    </m:r>
                  </m:oMath>
                </a14:m>
                <a:r>
                  <a:rPr lang="zh-CN" altLang="en-US" dirty="0"/>
                  <a:t>的容量为</a:t>
                </a:r>
                <a:r>
                  <a:rPr lang="en-US" altLang="zh-CN" dirty="0"/>
                  <a:t>n</a:t>
                </a:r>
                <a:r>
                  <a:rPr lang="zh-CN" altLang="en-US" dirty="0"/>
                  <a:t>的样本</a:t>
                </a:r>
                <a:r>
                  <a:rPr lang="en-US" altLang="zh-CN" dirty="0"/>
                  <a:t>(sample)</a:t>
                </a:r>
                <a:r>
                  <a:rPr lang="zh-CN" altLang="en-US" dirty="0"/>
                  <a:t>。</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31CF34-FFD2-82B0-E431-85218113616D}"/>
                  </a:ext>
                </a:extLst>
              </p:cNvPr>
              <p:cNvSpPr>
                <a:spLocks noGrp="1" noRot="1" noChangeAspect="1" noMove="1" noResize="1" noEditPoints="1" noAdjustHandles="1" noChangeArrowheads="1" noChangeShapeType="1" noTextEdit="1"/>
              </p:cNvSpPr>
              <p:nvPr>
                <p:ph idx="1"/>
              </p:nvPr>
            </p:nvSpPr>
            <p:spPr>
              <a:xfrm>
                <a:off x="777240" y="1825625"/>
                <a:ext cx="11414760" cy="4351338"/>
              </a:xfrm>
              <a:blipFill>
                <a:blip r:embed="rId2"/>
                <a:stretch>
                  <a:fillRect l="-1122" t="-56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DF95EB6-2913-9C0E-3FC5-7E13E834F9D2}"/>
              </a:ext>
            </a:extLst>
          </p:cNvPr>
          <p:cNvPicPr>
            <a:picLocks noChangeAspect="1"/>
          </p:cNvPicPr>
          <p:nvPr/>
        </p:nvPicPr>
        <p:blipFill>
          <a:blip r:embed="rId3"/>
          <a:stretch>
            <a:fillRect/>
          </a:stretch>
        </p:blipFill>
        <p:spPr>
          <a:xfrm>
            <a:off x="2354784" y="3840480"/>
            <a:ext cx="9532750" cy="3017520"/>
          </a:xfrm>
          <a:prstGeom prst="rect">
            <a:avLst/>
          </a:prstGeom>
        </p:spPr>
      </p:pic>
    </p:spTree>
    <p:extLst>
      <p:ext uri="{BB962C8B-B14F-4D97-AF65-F5344CB8AC3E}">
        <p14:creationId xmlns:p14="http://schemas.microsoft.com/office/powerpoint/2010/main" val="1072901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5.3.1 </a:t>
            </a:r>
            <a:r>
              <a:rPr lang="zh-CN" altLang="en-US" sz="4000" dirty="0">
                <a:solidFill>
                  <a:srgbClr val="243041"/>
                </a:solidFill>
              </a:rPr>
              <a:t>样本与统计量</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a:xfrm>
                <a:off x="777240" y="1825625"/>
                <a:ext cx="11340966" cy="4351338"/>
              </a:xfrm>
            </p:spPr>
            <p:txBody>
              <a:bodyPr/>
              <a:lstStyle/>
              <a:p>
                <a:pPr marL="0" indent="0">
                  <a:buNone/>
                </a:pPr>
                <a:r>
                  <a:rPr lang="zh-CN" altLang="en-US" sz="2800" dirty="0">
                    <a:solidFill>
                      <a:srgbClr val="0033CC"/>
                    </a:solidFill>
                  </a:rPr>
                  <a:t>常用统计量</a:t>
                </a:r>
                <a:endParaRPr lang="en-US" altLang="zh-CN" sz="2800" dirty="0">
                  <a:solidFill>
                    <a:srgbClr val="0033CC"/>
                  </a:solidFill>
                </a:endParaRPr>
              </a:p>
              <a:p>
                <a:pPr marL="0" indent="457200">
                  <a:lnSpc>
                    <a:spcPct val="135000"/>
                  </a:lnSpc>
                  <a:buNone/>
                </a:pPr>
                <a:r>
                  <a:rPr lang="zh-CN" altLang="en-US" dirty="0"/>
                  <a:t>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a14:m>
                <a:r>
                  <a:rPr lang="zh-CN" altLang="en-US" dirty="0"/>
                  <a:t>是总体</a:t>
                </a:r>
                <a14:m>
                  <m:oMath xmlns:m="http://schemas.openxmlformats.org/officeDocument/2006/math">
                    <m:r>
                      <a:rPr lang="en-US" altLang="zh-CN" i="1" dirty="0" smtClean="0">
                        <a:latin typeface="Cambria Math" panose="02040503050406030204" pitchFamily="18" charset="0"/>
                      </a:rPr>
                      <m:t>𝑋</m:t>
                    </m:r>
                  </m:oMath>
                </a14:m>
                <a:r>
                  <a:rPr lang="zh-CN" altLang="en-US" dirty="0"/>
                  <a:t>的一个简单随机样本，</a:t>
                </a:r>
                <a14:m>
                  <m:oMath xmlns:m="http://schemas.openxmlformats.org/officeDocument/2006/math">
                    <m:r>
                      <a:rPr lang="en-US" altLang="zh-CN" i="1" dirty="0" smtClean="0">
                        <a:latin typeface="Cambria Math" panose="02040503050406030204" pitchFamily="18" charset="0"/>
                      </a:rPr>
                      <m:t>𝑇</m:t>
                    </m:r>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i="1" dirty="0" smtClean="0">
                        <a:latin typeface="Cambria Math" panose="02040503050406030204" pitchFamily="18" charset="0"/>
                      </a:rPr>
                      <m:t>)</m:t>
                    </m:r>
                  </m:oMath>
                </a14:m>
                <a:r>
                  <a:rPr lang="zh-CN" altLang="en-US" dirty="0"/>
                  <a:t>为一个</a:t>
                </a:r>
                <a:r>
                  <a:rPr lang="en-US" altLang="zh-CN" dirty="0"/>
                  <a:t>n</a:t>
                </a:r>
                <a:r>
                  <a:rPr lang="zh-CN" altLang="en-US" dirty="0"/>
                  <a:t>元连续函数，且</a:t>
                </a:r>
                <a14:m>
                  <m:oMath xmlns:m="http://schemas.openxmlformats.org/officeDocument/2006/math">
                    <m:r>
                      <a:rPr lang="en-US" altLang="zh-CN" i="1" dirty="0" smtClean="0">
                        <a:solidFill>
                          <a:srgbClr val="FF0000"/>
                        </a:solidFill>
                        <a:latin typeface="Cambria Math" panose="02040503050406030204" pitchFamily="18" charset="0"/>
                      </a:rPr>
                      <m:t>𝑇</m:t>
                    </m:r>
                  </m:oMath>
                </a14:m>
                <a:r>
                  <a:rPr lang="zh-CN" altLang="en-US" dirty="0">
                    <a:solidFill>
                      <a:srgbClr val="FF0000"/>
                    </a:solidFill>
                  </a:rPr>
                  <a:t>中不含任何关于总体的未知参数，则称</a:t>
                </a:r>
                <a14:m>
                  <m:oMath xmlns:m="http://schemas.openxmlformats.org/officeDocument/2006/math">
                    <m:r>
                      <a:rPr lang="en-US" altLang="zh-CN" i="1" dirty="0">
                        <a:solidFill>
                          <a:srgbClr val="FF0000"/>
                        </a:solidFill>
                        <a:latin typeface="Cambria Math" panose="02040503050406030204" pitchFamily="18" charset="0"/>
                      </a:rPr>
                      <m:t>𝑇</m:t>
                    </m:r>
                    <m:r>
                      <a:rPr lang="en-US" altLang="zh-CN" i="1" dirty="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𝑋</m:t>
                        </m:r>
                      </m:e>
                      <m:sub>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𝑋</m:t>
                        </m:r>
                      </m:e>
                      <m:sub>
                        <m:r>
                          <a:rPr lang="en-US" altLang="zh-CN" i="1">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𝑋</m:t>
                        </m:r>
                      </m:e>
                      <m:sub>
                        <m:r>
                          <a:rPr lang="en-US" altLang="zh-CN" i="1">
                            <a:solidFill>
                              <a:srgbClr val="FF0000"/>
                            </a:solidFill>
                            <a:latin typeface="Cambria Math" panose="02040503050406030204" pitchFamily="18" charset="0"/>
                          </a:rPr>
                          <m:t>𝑛</m:t>
                        </m:r>
                      </m:sub>
                    </m:sSub>
                    <m:r>
                      <a:rPr lang="en-US" altLang="zh-CN" i="1" dirty="0">
                        <a:solidFill>
                          <a:srgbClr val="FF0000"/>
                        </a:solidFill>
                        <a:latin typeface="Cambria Math" panose="02040503050406030204" pitchFamily="18" charset="0"/>
                      </a:rPr>
                      <m:t>)</m:t>
                    </m:r>
                  </m:oMath>
                </a14:m>
                <a:r>
                  <a:rPr lang="zh-CN" altLang="en-US" dirty="0">
                    <a:solidFill>
                      <a:srgbClr val="FF0000"/>
                    </a:solidFill>
                  </a:rPr>
                  <a:t>为一个统计量</a:t>
                </a:r>
                <a:r>
                  <a:rPr lang="en-US" altLang="zh-CN" dirty="0">
                    <a:solidFill>
                      <a:srgbClr val="FF0000"/>
                    </a:solidFill>
                  </a:rPr>
                  <a:t>(statistic)</a:t>
                </a:r>
                <a:r>
                  <a:rPr lang="zh-CN" altLang="en-US" dirty="0"/>
                  <a:t>。称统计量的分布为抽样分布</a:t>
                </a:r>
                <a:r>
                  <a:rPr lang="en-US" altLang="zh-CN" dirty="0"/>
                  <a:t>(sampling distribution)</a:t>
                </a:r>
                <a:r>
                  <a:rPr lang="zh-CN" altLang="en-US" dirty="0"/>
                  <a:t>。</a:t>
                </a:r>
                <a:endParaRPr lang="en-US" altLang="zh-CN" dirty="0"/>
              </a:p>
              <a:p>
                <a:pPr marL="0" indent="457200">
                  <a:lnSpc>
                    <a:spcPct val="135000"/>
                  </a:lnSpc>
                  <a:buNone/>
                </a:pPr>
                <a:endParaRPr lang="en-US" altLang="zh-CN" dirty="0"/>
              </a:p>
              <a:p>
                <a:pPr marL="0" indent="457200">
                  <a:lnSpc>
                    <a:spcPct val="135000"/>
                  </a:lnSpc>
                  <a:buNone/>
                </a:pPr>
                <a:r>
                  <a:rPr lang="zh-CN" altLang="en-US" dirty="0"/>
                  <a:t>在统计推断中，对样本进行加工整理，实际上就是</a:t>
                </a:r>
                <a:r>
                  <a:rPr lang="zh-CN" altLang="en-US" dirty="0">
                    <a:solidFill>
                      <a:srgbClr val="FF0000"/>
                    </a:solidFill>
                  </a:rPr>
                  <a:t>根据样本计算出一些量，使得这些量能够将所研究问题的信息集中起来</a:t>
                </a:r>
                <a:r>
                  <a:rPr lang="zh-CN" altLang="en-US" dirty="0"/>
                  <a:t>。这种根据样本计算出的量就是下面将要定义的统计量。因此，统计量是样本的某种函数。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31CF34-FFD2-82B0-E431-85218113616D}"/>
                  </a:ext>
                </a:extLst>
              </p:cNvPr>
              <p:cNvSpPr>
                <a:spLocks noGrp="1" noRot="1" noChangeAspect="1" noMove="1" noResize="1" noEditPoints="1" noAdjustHandles="1" noChangeArrowheads="1" noChangeShapeType="1" noTextEdit="1"/>
              </p:cNvSpPr>
              <p:nvPr>
                <p:ph idx="1"/>
              </p:nvPr>
            </p:nvSpPr>
            <p:spPr>
              <a:xfrm>
                <a:off x="777240" y="1825625"/>
                <a:ext cx="11340966" cy="4351338"/>
              </a:xfrm>
              <a:blipFill>
                <a:blip r:embed="rId3"/>
                <a:stretch>
                  <a:fillRect l="-1129" t="-560" r="-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776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几个常用的随机分布</a:t>
            </a:r>
            <a:endParaRPr lang="en-US" altLang="zh-CN" sz="2800" dirty="0">
              <a:solidFill>
                <a:srgbClr val="0033CC"/>
              </a:solidFill>
            </a:endParaRPr>
          </a:p>
          <a:p>
            <a:endParaRPr lang="zh-CN" altLang="en-US" dirty="0"/>
          </a:p>
        </p:txBody>
      </p:sp>
      <p:pic>
        <p:nvPicPr>
          <p:cNvPr id="4" name="图片 3">
            <a:extLst>
              <a:ext uri="{FF2B5EF4-FFF2-40B4-BE49-F238E27FC236}">
                <a16:creationId xmlns:a16="http://schemas.microsoft.com/office/drawing/2014/main" id="{102AF737-D23E-39A3-7980-EE5C808E45AB}"/>
              </a:ext>
            </a:extLst>
          </p:cNvPr>
          <p:cNvPicPr>
            <a:picLocks noChangeAspect="1"/>
          </p:cNvPicPr>
          <p:nvPr/>
        </p:nvPicPr>
        <p:blipFill>
          <a:blip r:embed="rId2"/>
          <a:stretch>
            <a:fillRect/>
          </a:stretch>
        </p:blipFill>
        <p:spPr>
          <a:xfrm>
            <a:off x="777240" y="2370562"/>
            <a:ext cx="10271459" cy="4357497"/>
          </a:xfrm>
          <a:prstGeom prst="rect">
            <a:avLst/>
          </a:prstGeom>
        </p:spPr>
      </p:pic>
    </p:spTree>
    <p:extLst>
      <p:ext uri="{BB962C8B-B14F-4D97-AF65-F5344CB8AC3E}">
        <p14:creationId xmlns:p14="http://schemas.microsoft.com/office/powerpoint/2010/main" val="183586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5EF3F-C62A-4E31-C007-7714D70340AA}"/>
              </a:ext>
            </a:extLst>
          </p:cNvPr>
          <p:cNvSpPr>
            <a:spLocks noGrp="1"/>
          </p:cNvSpPr>
          <p:nvPr>
            <p:ph type="title"/>
          </p:nvPr>
        </p:nvSpPr>
        <p:spPr/>
        <p:txBody>
          <a:bodyPr/>
          <a:lstStyle/>
          <a:p>
            <a:r>
              <a:rPr lang="en-US" altLang="zh-CN" dirty="0"/>
              <a:t>5.1 </a:t>
            </a:r>
            <a:r>
              <a:rPr lang="zh-CN" altLang="en-US" dirty="0"/>
              <a:t>随机变量及其分布</a:t>
            </a:r>
          </a:p>
        </p:txBody>
      </p:sp>
      <p:sp>
        <p:nvSpPr>
          <p:cNvPr id="3" name="内容占位符 2">
            <a:extLst>
              <a:ext uri="{FF2B5EF4-FFF2-40B4-BE49-F238E27FC236}">
                <a16:creationId xmlns:a16="http://schemas.microsoft.com/office/drawing/2014/main" id="{EA10483A-95CF-F308-0DE1-0D41BFE7CC71}"/>
              </a:ext>
            </a:extLst>
          </p:cNvPr>
          <p:cNvSpPr>
            <a:spLocks noGrp="1"/>
          </p:cNvSpPr>
          <p:nvPr>
            <p:ph idx="1"/>
          </p:nvPr>
        </p:nvSpPr>
        <p:spPr>
          <a:xfrm>
            <a:off x="777240" y="1825625"/>
            <a:ext cx="10659110" cy="4936122"/>
          </a:xfrm>
        </p:spPr>
        <p:txBody>
          <a:bodyPr>
            <a:normAutofit/>
          </a:bodyPr>
          <a:lstStyle/>
          <a:p>
            <a:r>
              <a:rPr lang="zh-CN" altLang="en-US" dirty="0"/>
              <a:t>用来表示随机现象结果的变量称为随机变量</a:t>
            </a:r>
            <a:endParaRPr lang="en-US" altLang="zh-CN" dirty="0"/>
          </a:p>
          <a:p>
            <a:r>
              <a:rPr lang="zh-CN" altLang="en-US" dirty="0"/>
              <a:t>离散型随机变量：通常用几个不同的整数值来描述一个随机过程。</a:t>
            </a:r>
            <a:endParaRPr lang="en-US" altLang="zh-CN" dirty="0"/>
          </a:p>
          <a:p>
            <a:pPr lvl="1"/>
            <a:r>
              <a:rPr lang="zh-CN" altLang="en-US" dirty="0"/>
              <a:t>二项分布</a:t>
            </a:r>
            <a:r>
              <a:rPr lang="en-US" altLang="zh-CN" dirty="0" err="1"/>
              <a:t>dbinom</a:t>
            </a:r>
            <a:r>
              <a:rPr lang="en-US" altLang="zh-CN" dirty="0"/>
              <a:t>()</a:t>
            </a:r>
          </a:p>
          <a:p>
            <a:pPr lvl="1"/>
            <a:r>
              <a:rPr lang="zh-CN" altLang="en-US" dirty="0"/>
              <a:t>超几何分布</a:t>
            </a:r>
            <a:r>
              <a:rPr lang="en-US" altLang="zh-CN" dirty="0" err="1"/>
              <a:t>dhyper</a:t>
            </a:r>
            <a:r>
              <a:rPr lang="en-US" altLang="zh-CN" dirty="0"/>
              <a:t>()</a:t>
            </a:r>
          </a:p>
          <a:p>
            <a:pPr lvl="1"/>
            <a:r>
              <a:rPr lang="zh-CN" altLang="en-US" dirty="0"/>
              <a:t>泊松分布</a:t>
            </a:r>
            <a:r>
              <a:rPr lang="en-US" altLang="zh-CN" dirty="0" err="1"/>
              <a:t>dpois</a:t>
            </a:r>
            <a:r>
              <a:rPr lang="en-US" altLang="zh-CN" dirty="0"/>
              <a:t>()</a:t>
            </a:r>
          </a:p>
          <a:p>
            <a:r>
              <a:rPr lang="zh-CN" altLang="en-US" dirty="0"/>
              <a:t>连续型随机变量：用一定范围内的实数来描述随机过程</a:t>
            </a:r>
            <a:endParaRPr lang="en-US" altLang="zh-CN" dirty="0"/>
          </a:p>
          <a:p>
            <a:pPr lvl="1"/>
            <a:r>
              <a:rPr lang="zh-CN" altLang="en-US" dirty="0"/>
              <a:t>均匀分布</a:t>
            </a:r>
            <a:r>
              <a:rPr lang="en-US" altLang="zh-CN" dirty="0" err="1"/>
              <a:t>dunif</a:t>
            </a:r>
            <a:r>
              <a:rPr lang="en-US" altLang="zh-CN" dirty="0"/>
              <a:t>()</a:t>
            </a:r>
          </a:p>
          <a:p>
            <a:pPr lvl="1"/>
            <a:r>
              <a:rPr lang="zh-CN" altLang="en-US" dirty="0"/>
              <a:t>正态分布</a:t>
            </a:r>
            <a:r>
              <a:rPr lang="en-US" altLang="zh-CN" dirty="0" err="1"/>
              <a:t>dnorm</a:t>
            </a:r>
            <a:r>
              <a:rPr lang="en-US" altLang="zh-CN" dirty="0"/>
              <a:t>()</a:t>
            </a:r>
          </a:p>
          <a:p>
            <a:pPr lvl="1"/>
            <a:r>
              <a:rPr lang="zh-CN" altLang="en-US" dirty="0"/>
              <a:t>指数分布</a:t>
            </a:r>
            <a:r>
              <a:rPr lang="en-US" altLang="zh-CN" dirty="0" err="1"/>
              <a:t>dexp</a:t>
            </a:r>
            <a:r>
              <a:rPr lang="en-US" altLang="zh-CN" dirty="0"/>
              <a:t>()</a:t>
            </a:r>
            <a:endParaRPr lang="zh-CN" altLang="en-US" dirty="0"/>
          </a:p>
        </p:txBody>
      </p:sp>
    </p:spTree>
    <p:extLst>
      <p:ext uri="{BB962C8B-B14F-4D97-AF65-F5344CB8AC3E}">
        <p14:creationId xmlns:p14="http://schemas.microsoft.com/office/powerpoint/2010/main" val="293716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lang="zh-CN" altLang="en-US" sz="4400" dirty="0">
                <a:solidFill>
                  <a:srgbClr val="243041"/>
                </a:solidFill>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抽样分布的基本性质</a:t>
            </a:r>
          </a:p>
          <a:p>
            <a:endParaRPr lang="zh-CN" altLang="en-US" dirty="0"/>
          </a:p>
        </p:txBody>
      </p:sp>
      <p:pic>
        <p:nvPicPr>
          <p:cNvPr id="4" name="图片 3">
            <a:extLst>
              <a:ext uri="{FF2B5EF4-FFF2-40B4-BE49-F238E27FC236}">
                <a16:creationId xmlns:a16="http://schemas.microsoft.com/office/drawing/2014/main" id="{CC654630-7B7F-7C70-42CD-80CDA5928DCF}"/>
              </a:ext>
            </a:extLst>
          </p:cNvPr>
          <p:cNvPicPr>
            <a:picLocks noChangeAspect="1"/>
          </p:cNvPicPr>
          <p:nvPr/>
        </p:nvPicPr>
        <p:blipFill>
          <a:blip r:embed="rId2"/>
          <a:stretch>
            <a:fillRect/>
          </a:stretch>
        </p:blipFill>
        <p:spPr>
          <a:xfrm>
            <a:off x="777240" y="2619646"/>
            <a:ext cx="10039034" cy="3873229"/>
          </a:xfrm>
          <a:prstGeom prst="rect">
            <a:avLst/>
          </a:prstGeom>
        </p:spPr>
      </p:pic>
      <p:pic>
        <p:nvPicPr>
          <p:cNvPr id="5" name="图片 1">
            <a:extLst>
              <a:ext uri="{FF2B5EF4-FFF2-40B4-BE49-F238E27FC236}">
                <a16:creationId xmlns:a16="http://schemas.microsoft.com/office/drawing/2014/main" id="{8F3A085E-F956-677F-2DFD-C85542C2D10A}"/>
              </a:ext>
            </a:extLst>
          </p:cNvPr>
          <p:cNvPicPr/>
          <p:nvPr/>
        </p:nvPicPr>
        <p:blipFill>
          <a:blip r:embed="rId3">
            <a:extLst>
              <a:ext uri="{28A0092B-C50C-407E-A947-70E740481C1C}">
                <a14:useLocalDpi xmlns:a14="http://schemas.microsoft.com/office/drawing/2010/main" val="0"/>
              </a:ext>
            </a:extLst>
          </a:blip>
          <a:srcRect/>
          <a:stretch>
            <a:fillRect/>
          </a:stretch>
        </p:blipFill>
        <p:spPr>
          <a:xfrm>
            <a:off x="5322771" y="1289786"/>
            <a:ext cx="6703361" cy="5203090"/>
          </a:xfrm>
          <a:prstGeom prst="rect">
            <a:avLst/>
          </a:prstGeom>
          <a:noFill/>
          <a:ln>
            <a:noFill/>
          </a:ln>
        </p:spPr>
      </p:pic>
    </p:spTree>
    <p:extLst>
      <p:ext uri="{BB962C8B-B14F-4D97-AF65-F5344CB8AC3E}">
        <p14:creationId xmlns:p14="http://schemas.microsoft.com/office/powerpoint/2010/main" val="313724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p:txBody>
          <a:bodyPr/>
          <a:lstStyle/>
          <a:p>
            <a:pPr marL="0" indent="0">
              <a:buNone/>
            </a:pPr>
            <a:r>
              <a:rPr lang="zh-CN" altLang="en-US" sz="2800" dirty="0">
                <a:solidFill>
                  <a:srgbClr val="0033CC"/>
                </a:solidFill>
              </a:rPr>
              <a:t>抽样分布的基本性质</a:t>
            </a:r>
            <a:endParaRPr lang="en-US" altLang="zh-CN" sz="2800" dirty="0">
              <a:solidFill>
                <a:srgbClr val="0033CC"/>
              </a:solidFill>
            </a:endParaRPr>
          </a:p>
          <a:p>
            <a:endParaRPr lang="zh-CN" altLang="en-US" dirty="0"/>
          </a:p>
        </p:txBody>
      </p:sp>
      <p:pic>
        <p:nvPicPr>
          <p:cNvPr id="4" name="图片 3">
            <a:extLst>
              <a:ext uri="{FF2B5EF4-FFF2-40B4-BE49-F238E27FC236}">
                <a16:creationId xmlns:a16="http://schemas.microsoft.com/office/drawing/2014/main" id="{B247FFCD-E8A9-9E0A-9875-E4568BD47A43}"/>
              </a:ext>
            </a:extLst>
          </p:cNvPr>
          <p:cNvPicPr>
            <a:picLocks noChangeAspect="1"/>
          </p:cNvPicPr>
          <p:nvPr/>
        </p:nvPicPr>
        <p:blipFill>
          <a:blip r:embed="rId2"/>
          <a:stretch>
            <a:fillRect/>
          </a:stretch>
        </p:blipFill>
        <p:spPr>
          <a:xfrm>
            <a:off x="777240" y="2593975"/>
            <a:ext cx="9609455" cy="3717925"/>
          </a:xfrm>
          <a:prstGeom prst="rect">
            <a:avLst/>
          </a:prstGeom>
        </p:spPr>
      </p:pic>
      <p:pic>
        <p:nvPicPr>
          <p:cNvPr id="5" name="图片 1">
            <a:extLst>
              <a:ext uri="{FF2B5EF4-FFF2-40B4-BE49-F238E27FC236}">
                <a16:creationId xmlns:a16="http://schemas.microsoft.com/office/drawing/2014/main" id="{F48D5F5A-BB21-9B98-0B9C-89542FAF9249}"/>
              </a:ext>
            </a:extLst>
          </p:cNvPr>
          <p:cNvPicPr/>
          <p:nvPr/>
        </p:nvPicPr>
        <p:blipFill>
          <a:blip r:embed="rId3">
            <a:extLst>
              <a:ext uri="{28A0092B-C50C-407E-A947-70E740481C1C}">
                <a14:useLocalDpi xmlns:a14="http://schemas.microsoft.com/office/drawing/2010/main" val="0"/>
              </a:ext>
            </a:extLst>
          </a:blip>
          <a:srcRect/>
          <a:stretch>
            <a:fillRect/>
          </a:stretch>
        </p:blipFill>
        <p:spPr>
          <a:xfrm>
            <a:off x="5255395" y="1362527"/>
            <a:ext cx="6569576" cy="5175751"/>
          </a:xfrm>
          <a:prstGeom prst="rect">
            <a:avLst/>
          </a:prstGeom>
          <a:noFill/>
          <a:ln>
            <a:noFill/>
          </a:ln>
        </p:spPr>
      </p:pic>
    </p:spTree>
    <p:extLst>
      <p:ext uri="{BB962C8B-B14F-4D97-AF65-F5344CB8AC3E}">
        <p14:creationId xmlns:p14="http://schemas.microsoft.com/office/powerpoint/2010/main" val="297194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CEDA-1171-6CB9-C962-1E46B3534164}"/>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31CF34-FFD2-82B0-E431-85218113616D}"/>
                  </a:ext>
                </a:extLst>
              </p:cNvPr>
              <p:cNvSpPr>
                <a:spLocks noGrp="1"/>
              </p:cNvSpPr>
              <p:nvPr>
                <p:ph idx="1"/>
              </p:nvPr>
            </p:nvSpPr>
            <p:spPr>
              <a:xfrm>
                <a:off x="777240" y="1825624"/>
                <a:ext cx="4535905" cy="5032375"/>
              </a:xfrm>
            </p:spPr>
            <p:txBody>
              <a:bodyPr>
                <a:normAutofit/>
              </a:bodyPr>
              <a:lstStyle/>
              <a:p>
                <a:pPr marL="0" indent="0">
                  <a:buNone/>
                </a:pPr>
                <a:r>
                  <a:rPr lang="zh-CN" altLang="en-US" sz="2800" dirty="0">
                    <a:solidFill>
                      <a:srgbClr val="0033CC"/>
                    </a:solidFill>
                  </a:rPr>
                  <a:t>抽样分布的基本性质</a:t>
                </a:r>
                <a:endParaRPr lang="en-US" altLang="zh-CN" sz="2800" dirty="0">
                  <a:solidFill>
                    <a:srgbClr val="0033CC"/>
                  </a:solidFill>
                </a:endParaRPr>
              </a:p>
              <a:p>
                <a:pPr marL="0" indent="0">
                  <a:buNone/>
                </a:pPr>
                <a:r>
                  <a:rPr lang="en-US" altLang="zh-CN" dirty="0"/>
                  <a:t>3. F</a:t>
                </a:r>
                <a:r>
                  <a:rPr lang="zh-CN" altLang="en-US" dirty="0"/>
                  <a:t>分布</a:t>
                </a:r>
                <a:endParaRPr lang="en-US" altLang="zh-CN" dirty="0"/>
              </a:p>
              <a:p>
                <a:pPr marL="0" indent="0">
                  <a:buNone/>
                </a:pPr>
                <a:r>
                  <a:rPr lang="zh-CN" altLang="en-US" dirty="0"/>
                  <a:t>设</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𝜒</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𝜒</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r>
                      <a:rPr lang="zh-CN" altLang="en-US" i="1">
                        <a:latin typeface="Cambria Math" panose="02040503050406030204" pitchFamily="18" charset="0"/>
                      </a:rPr>
                      <m:t>，</m:t>
                    </m:r>
                  </m:oMath>
                </a14:m>
                <a:r>
                  <a:rPr lang="zh-CN" altLang="en-US" dirty="0"/>
                  <a:t>且</a:t>
                </a:r>
                <a14:m>
                  <m:oMath xmlns:m="http://schemas.openxmlformats.org/officeDocument/2006/math">
                    <m:r>
                      <a:rPr lang="en-US" altLang="zh-CN" b="0" i="1" dirty="0" smtClean="0">
                        <a:latin typeface="Cambria Math" panose="02040503050406030204" pitchFamily="18" charset="0"/>
                      </a:rPr>
                      <m:t>𝑋</m:t>
                    </m:r>
                    <m:r>
                      <a:rPr lang="zh-CN" altLang="en-US" i="1" dirty="0">
                        <a:latin typeface="Cambria Math" panose="02040503050406030204" pitchFamily="18" charset="0"/>
                      </a:rPr>
                      <m:t>和</m:t>
                    </m:r>
                    <m:r>
                      <a:rPr lang="en-US" altLang="zh-CN" b="0" i="1" dirty="0" smtClean="0">
                        <a:latin typeface="Cambria Math" panose="02040503050406030204" pitchFamily="18" charset="0"/>
                      </a:rPr>
                      <m:t>𝑌</m:t>
                    </m:r>
                  </m:oMath>
                </a14:m>
                <a:r>
                  <a:rPr lang="zh-CN" altLang="en-US" dirty="0"/>
                  <a:t>相互独立，则称随机变量</a:t>
                </a:r>
                <a14:m>
                  <m:oMath xmlns:m="http://schemas.openxmlformats.org/officeDocument/2006/math">
                    <m:r>
                      <a:rPr lang="en-US" altLang="zh-CN" sz="3200" b="0" i="1" smtClean="0">
                        <a:latin typeface="Cambria Math" panose="02040503050406030204" pitchFamily="18" charset="0"/>
                      </a:rPr>
                      <m:t>𝐹</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𝑛</m:t>
                        </m:r>
                      </m:num>
                      <m:den>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𝑚</m:t>
                        </m:r>
                      </m:den>
                    </m:f>
                  </m:oMath>
                </a14:m>
                <a:r>
                  <a:rPr lang="zh-CN" altLang="en-US" sz="3200" dirty="0"/>
                  <a:t> </a:t>
                </a:r>
                <a:r>
                  <a:rPr lang="zh-CN" altLang="en-US" dirty="0"/>
                  <a:t>为服从自由度为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en-US" altLang="zh-CN" dirty="0"/>
                  <a:t>F</a:t>
                </a:r>
                <a:r>
                  <a:rPr lang="zh-CN" altLang="en-US" dirty="0"/>
                  <a:t>分布，称</a:t>
                </a:r>
                <a:r>
                  <a:rPr lang="en-US" altLang="zh-CN" dirty="0"/>
                  <a:t>n</a:t>
                </a:r>
                <a:r>
                  <a:rPr lang="zh-CN" altLang="en-US" dirty="0"/>
                  <a:t>为第一自由度，</a:t>
                </a:r>
                <a:r>
                  <a:rPr lang="en-US" altLang="zh-CN" dirty="0"/>
                  <a:t>m</a:t>
                </a:r>
                <a:r>
                  <a:rPr lang="zh-CN" altLang="en-US" dirty="0"/>
                  <a:t>为第二自由度，记为</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4131CF34-FFD2-82B0-E431-85218113616D}"/>
                  </a:ext>
                </a:extLst>
              </p:cNvPr>
              <p:cNvSpPr>
                <a:spLocks noGrp="1" noRot="1" noChangeAspect="1" noMove="1" noResize="1" noEditPoints="1" noAdjustHandles="1" noChangeArrowheads="1" noChangeShapeType="1" noTextEdit="1"/>
              </p:cNvSpPr>
              <p:nvPr>
                <p:ph idx="1"/>
              </p:nvPr>
            </p:nvSpPr>
            <p:spPr>
              <a:xfrm>
                <a:off x="777240" y="1825624"/>
                <a:ext cx="4535905" cy="5032375"/>
              </a:xfrm>
              <a:blipFill>
                <a:blip r:embed="rId3"/>
                <a:stretch>
                  <a:fillRect l="-2823" t="-484" r="-806"/>
                </a:stretch>
              </a:blipFill>
            </p:spPr>
            <p:txBody>
              <a:bodyPr/>
              <a:lstStyle/>
              <a:p>
                <a:r>
                  <a:rPr lang="zh-CN" altLang="en-US">
                    <a:noFill/>
                  </a:rPr>
                  <a:t> </a:t>
                </a:r>
              </a:p>
            </p:txBody>
          </p:sp>
        </mc:Fallback>
      </mc:AlternateContent>
      <p:pic>
        <p:nvPicPr>
          <p:cNvPr id="5" name="图片 4" descr="图片包含 图表&#10;&#10;描述已自动生成">
            <a:extLst>
              <a:ext uri="{FF2B5EF4-FFF2-40B4-BE49-F238E27FC236}">
                <a16:creationId xmlns:a16="http://schemas.microsoft.com/office/drawing/2014/main" id="{E37DF1CD-8ED3-F52A-7CD4-9B1FAFDE2B5F}"/>
              </a:ext>
            </a:extLst>
          </p:cNvPr>
          <p:cNvPicPr>
            <a:picLocks noChangeAspect="1"/>
          </p:cNvPicPr>
          <p:nvPr/>
        </p:nvPicPr>
        <p:blipFill>
          <a:blip r:embed="rId4"/>
          <a:stretch>
            <a:fillRect/>
          </a:stretch>
        </p:blipFill>
        <p:spPr>
          <a:xfrm>
            <a:off x="5440512" y="1403860"/>
            <a:ext cx="6364899" cy="5170193"/>
          </a:xfrm>
          <a:prstGeom prst="rect">
            <a:avLst/>
          </a:prstGeom>
        </p:spPr>
      </p:pic>
    </p:spTree>
    <p:extLst>
      <p:ext uri="{BB962C8B-B14F-4D97-AF65-F5344CB8AC3E}">
        <p14:creationId xmlns:p14="http://schemas.microsoft.com/office/powerpoint/2010/main" val="224449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B322-F0DD-8854-4BDC-3904833ED3D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848B2C-9347-B846-04FA-39465E8D21A9}"/>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2F8F48DD-A1B6-A634-A1C4-2DCD0B3430A2}"/>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中心极限定理</a:t>
            </a:r>
            <a:endParaRPr lang="en-US" altLang="zh-CN" sz="2800" dirty="0">
              <a:solidFill>
                <a:srgbClr val="0033CC"/>
              </a:solidFill>
            </a:endParaRPr>
          </a:p>
          <a:p>
            <a:pPr marL="0" indent="0">
              <a:buNone/>
            </a:pPr>
            <a:r>
              <a:rPr lang="zh-CN" altLang="en-US" dirty="0">
                <a:solidFill>
                  <a:schemeClr val="tx1"/>
                </a:solidFill>
              </a:rPr>
              <a:t>    中心极限定理是概率论中的一组定理。在概率论中，中心极限定理确认，在许多情况下，对于独立并同样分布的随机变量，</a:t>
            </a:r>
            <a:r>
              <a:rPr lang="zh-CN" altLang="en-US" dirty="0">
                <a:solidFill>
                  <a:srgbClr val="FF0000"/>
                </a:solidFill>
              </a:rPr>
              <a:t>即使原始变量本身不是正态分布，标准化样本均值的抽样分布也趋向于标准正态分布</a:t>
            </a:r>
            <a:r>
              <a:rPr lang="en-US" altLang="zh-CN" dirty="0">
                <a:solidFill>
                  <a:schemeClr val="tx1"/>
                </a:solidFill>
              </a:rPr>
              <a:t>. </a:t>
            </a:r>
            <a:r>
              <a:rPr lang="zh-CN" altLang="en-US" dirty="0">
                <a:solidFill>
                  <a:schemeClr val="tx1"/>
                </a:solidFill>
              </a:rPr>
              <a:t>这组定理是数理统计学和误差分析的理论基础，指出了</a:t>
            </a:r>
            <a:r>
              <a:rPr lang="zh-CN" altLang="en-US" dirty="0">
                <a:solidFill>
                  <a:srgbClr val="FF0000"/>
                </a:solidFill>
              </a:rPr>
              <a:t>大量随机变量之和近似服从正态分布的条件。</a:t>
            </a:r>
            <a:endParaRPr lang="en-US" altLang="zh-CN" dirty="0">
              <a:solidFill>
                <a:srgbClr val="FF0000"/>
              </a:solidFill>
            </a:endParaRPr>
          </a:p>
        </p:txBody>
      </p:sp>
      <p:sp>
        <p:nvSpPr>
          <p:cNvPr id="6" name="文本框 5">
            <a:extLst>
              <a:ext uri="{FF2B5EF4-FFF2-40B4-BE49-F238E27FC236}">
                <a16:creationId xmlns:a16="http://schemas.microsoft.com/office/drawing/2014/main" id="{B9D51C5E-5D42-0556-8540-DC6C59D66D0E}"/>
              </a:ext>
            </a:extLst>
          </p:cNvPr>
          <p:cNvSpPr txBox="1"/>
          <p:nvPr/>
        </p:nvSpPr>
        <p:spPr>
          <a:xfrm>
            <a:off x="777240" y="6382531"/>
            <a:ext cx="6097604" cy="400110"/>
          </a:xfrm>
          <a:prstGeom prst="rect">
            <a:avLst/>
          </a:prstGeom>
          <a:noFill/>
        </p:spPr>
        <p:txBody>
          <a:bodyPr wrap="square">
            <a:spAutoFit/>
          </a:bodyPr>
          <a:lstStyle/>
          <a:p>
            <a:r>
              <a:rPr lang="zh-CN" altLang="en-US" sz="2000" dirty="0">
                <a:hlinkClick r:id="rId3">
                  <a:extLst>
                    <a:ext uri="{A12FA001-AC4F-418D-AE19-62706E023703}">
                      <ahyp:hlinkClr xmlns:ahyp="http://schemas.microsoft.com/office/drawing/2018/hyperlinkcolor" val="tx"/>
                    </a:ext>
                  </a:extLst>
                </a:hlinkClick>
              </a:rPr>
              <a:t>中心极限定理</a:t>
            </a:r>
            <a:endParaRPr lang="zh-CN" altLang="en-US" sz="2000" dirty="0"/>
          </a:p>
        </p:txBody>
      </p:sp>
    </p:spTree>
    <p:extLst>
      <p:ext uri="{BB962C8B-B14F-4D97-AF65-F5344CB8AC3E}">
        <p14:creationId xmlns:p14="http://schemas.microsoft.com/office/powerpoint/2010/main" val="21042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436BB-C8FB-2AA9-4DB7-714AD29C53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C8CEFE-AA49-0D07-8B68-068C8D818D2E}"/>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95277E39-507F-9BD1-3D4D-176095823BD5}"/>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中心极限定理</a:t>
            </a:r>
            <a:endParaRPr lang="en-US" altLang="zh-CN" sz="2800" dirty="0">
              <a:solidFill>
                <a:srgbClr val="0033CC"/>
              </a:solidFill>
            </a:endParaRPr>
          </a:p>
          <a:p>
            <a:pPr marL="0" indent="0">
              <a:buNone/>
            </a:pPr>
            <a:r>
              <a:rPr lang="zh-CN" altLang="en-US" dirty="0">
                <a:solidFill>
                  <a:schemeClr val="tx1"/>
                </a:solidFill>
              </a:rPr>
              <a:t>    </a:t>
            </a:r>
            <a:endParaRPr lang="en-US" altLang="zh-CN" dirty="0">
              <a:solidFill>
                <a:srgbClr val="FF0000"/>
              </a:solidFill>
            </a:endParaRPr>
          </a:p>
        </p:txBody>
      </p:sp>
      <p:sp>
        <p:nvSpPr>
          <p:cNvPr id="5" name="AutoShape 2">
            <a:extLst>
              <a:ext uri="{FF2B5EF4-FFF2-40B4-BE49-F238E27FC236}">
                <a16:creationId xmlns:a16="http://schemas.microsoft.com/office/drawing/2014/main" id="{4A708C84-2CDC-2657-8BAB-092C7EB45926}"/>
              </a:ext>
            </a:extLst>
          </p:cNvPr>
          <p:cNvSpPr>
            <a:spLocks noChangeAspect="1" noChangeArrowheads="1"/>
          </p:cNvSpPr>
          <p:nvPr/>
        </p:nvSpPr>
        <p:spPr bwMode="auto">
          <a:xfrm>
            <a:off x="387350" y="-808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a:extLst>
              <a:ext uri="{FF2B5EF4-FFF2-40B4-BE49-F238E27FC236}">
                <a16:creationId xmlns:a16="http://schemas.microsoft.com/office/drawing/2014/main" id="{C1FEEB30-D065-2DE8-CC53-A7E8A4F29AC5}"/>
              </a:ext>
            </a:extLst>
          </p:cNvPr>
          <p:cNvSpPr>
            <a:spLocks noChangeAspect="1" noChangeArrowheads="1"/>
          </p:cNvSpPr>
          <p:nvPr/>
        </p:nvSpPr>
        <p:spPr bwMode="auto">
          <a:xfrm>
            <a:off x="387350" y="-365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C7BE193D-AAA6-89B2-752B-3DB66120E981}"/>
              </a:ext>
            </a:extLst>
          </p:cNvPr>
          <p:cNvSpPr>
            <a:spLocks noChangeAspect="1" noChangeArrowheads="1"/>
          </p:cNvSpPr>
          <p:nvPr/>
        </p:nvSpPr>
        <p:spPr bwMode="auto">
          <a:xfrm>
            <a:off x="3873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a:extLst>
              <a:ext uri="{FF2B5EF4-FFF2-40B4-BE49-F238E27FC236}">
                <a16:creationId xmlns:a16="http://schemas.microsoft.com/office/drawing/2014/main" id="{0D254B2B-DDBF-A75C-99BE-9F69885339D7}"/>
              </a:ext>
            </a:extLst>
          </p:cNvPr>
          <p:cNvSpPr>
            <a:spLocks noChangeAspect="1" noChangeArrowheads="1"/>
          </p:cNvSpPr>
          <p:nvPr/>
        </p:nvSpPr>
        <p:spPr bwMode="auto">
          <a:xfrm>
            <a:off x="387350" y="517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2831DBA1-6BEF-1A9A-6C77-CDF0D67FCF04}"/>
              </a:ext>
            </a:extLst>
          </p:cNvPr>
          <p:cNvPicPr>
            <a:picLocks noChangeAspect="1"/>
          </p:cNvPicPr>
          <p:nvPr/>
        </p:nvPicPr>
        <p:blipFill>
          <a:blip r:embed="rId3"/>
          <a:stretch>
            <a:fillRect/>
          </a:stretch>
        </p:blipFill>
        <p:spPr>
          <a:xfrm>
            <a:off x="692150" y="1690688"/>
            <a:ext cx="11227597" cy="5149848"/>
          </a:xfrm>
          <a:prstGeom prst="rect">
            <a:avLst/>
          </a:prstGeom>
        </p:spPr>
      </p:pic>
    </p:spTree>
    <p:extLst>
      <p:ext uri="{BB962C8B-B14F-4D97-AF65-F5344CB8AC3E}">
        <p14:creationId xmlns:p14="http://schemas.microsoft.com/office/powerpoint/2010/main" val="2353590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55FB8-EB6E-B985-A643-F6C6756013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8E98E5A-1402-988A-26F0-A7409102743F}"/>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79DB492C-C3C9-B244-D226-5C1DD6519E76}"/>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中心极限定理：</a:t>
            </a:r>
            <a:r>
              <a:rPr lang="zh-CN" altLang="en-US" sz="2800" b="0" i="0" dirty="0">
                <a:solidFill>
                  <a:srgbClr val="101418"/>
                </a:solidFill>
                <a:effectLst/>
                <a:latin typeface="Linux Libertine"/>
              </a:rPr>
              <a:t>棣莫佛</a:t>
            </a:r>
            <a:r>
              <a:rPr lang="en-US" altLang="zh-CN" sz="2800" b="0" i="0" dirty="0">
                <a:solidFill>
                  <a:srgbClr val="101418"/>
                </a:solidFill>
                <a:effectLst/>
                <a:latin typeface="Linux Libertine"/>
              </a:rPr>
              <a:t>-</a:t>
            </a:r>
            <a:r>
              <a:rPr lang="zh-CN" altLang="en-US" sz="2800" b="0" i="0" dirty="0">
                <a:solidFill>
                  <a:srgbClr val="101418"/>
                </a:solidFill>
                <a:effectLst/>
                <a:latin typeface="Linux Libertine"/>
              </a:rPr>
              <a:t>拉普拉斯定理</a:t>
            </a:r>
            <a:endParaRPr lang="en-US" altLang="zh-CN" sz="2800" dirty="0">
              <a:solidFill>
                <a:srgbClr val="0033CC"/>
              </a:solidFill>
            </a:endParaRPr>
          </a:p>
          <a:p>
            <a:pPr marL="0" indent="0">
              <a:buNone/>
            </a:pPr>
            <a:r>
              <a:rPr lang="zh-CN" altLang="en-US" dirty="0">
                <a:solidFill>
                  <a:schemeClr val="tx1"/>
                </a:solidFill>
              </a:rPr>
              <a:t>    </a:t>
            </a:r>
            <a:endParaRPr lang="en-US" altLang="zh-CN" dirty="0">
              <a:solidFill>
                <a:srgbClr val="FF0000"/>
              </a:solidFill>
            </a:endParaRPr>
          </a:p>
        </p:txBody>
      </p:sp>
      <p:sp>
        <p:nvSpPr>
          <p:cNvPr id="5" name="AutoShape 2">
            <a:extLst>
              <a:ext uri="{FF2B5EF4-FFF2-40B4-BE49-F238E27FC236}">
                <a16:creationId xmlns:a16="http://schemas.microsoft.com/office/drawing/2014/main" id="{41C9CE56-5EDC-A991-69AC-349978A282DE}"/>
              </a:ext>
            </a:extLst>
          </p:cNvPr>
          <p:cNvSpPr>
            <a:spLocks noChangeAspect="1" noChangeArrowheads="1"/>
          </p:cNvSpPr>
          <p:nvPr/>
        </p:nvSpPr>
        <p:spPr bwMode="auto">
          <a:xfrm>
            <a:off x="387350" y="-808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a:extLst>
              <a:ext uri="{FF2B5EF4-FFF2-40B4-BE49-F238E27FC236}">
                <a16:creationId xmlns:a16="http://schemas.microsoft.com/office/drawing/2014/main" id="{8D171DCC-DFA1-261D-9B26-776615B10D72}"/>
              </a:ext>
            </a:extLst>
          </p:cNvPr>
          <p:cNvSpPr>
            <a:spLocks noChangeAspect="1" noChangeArrowheads="1"/>
          </p:cNvSpPr>
          <p:nvPr/>
        </p:nvSpPr>
        <p:spPr bwMode="auto">
          <a:xfrm>
            <a:off x="387350" y="-365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3D976E96-27A5-1D3B-F8F3-BF6022BB9183}"/>
              </a:ext>
            </a:extLst>
          </p:cNvPr>
          <p:cNvSpPr>
            <a:spLocks noChangeAspect="1" noChangeArrowheads="1"/>
          </p:cNvSpPr>
          <p:nvPr/>
        </p:nvSpPr>
        <p:spPr bwMode="auto">
          <a:xfrm>
            <a:off x="3873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a:extLst>
              <a:ext uri="{FF2B5EF4-FFF2-40B4-BE49-F238E27FC236}">
                <a16:creationId xmlns:a16="http://schemas.microsoft.com/office/drawing/2014/main" id="{24A3D31B-DD5B-ADD1-E113-5810549A4629}"/>
              </a:ext>
            </a:extLst>
          </p:cNvPr>
          <p:cNvSpPr>
            <a:spLocks noChangeAspect="1" noChangeArrowheads="1"/>
          </p:cNvSpPr>
          <p:nvPr/>
        </p:nvSpPr>
        <p:spPr bwMode="auto">
          <a:xfrm>
            <a:off x="387350" y="517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F68EAF9A-9962-015F-6501-E807A7747CD3}"/>
              </a:ext>
            </a:extLst>
          </p:cNvPr>
          <p:cNvPicPr>
            <a:picLocks noChangeAspect="1"/>
          </p:cNvPicPr>
          <p:nvPr/>
        </p:nvPicPr>
        <p:blipFill>
          <a:blip r:embed="rId3"/>
          <a:stretch>
            <a:fillRect/>
          </a:stretch>
        </p:blipFill>
        <p:spPr>
          <a:xfrm>
            <a:off x="1386038" y="2439100"/>
            <a:ext cx="9232017" cy="4407544"/>
          </a:xfrm>
          <a:prstGeom prst="rect">
            <a:avLst/>
          </a:prstGeom>
        </p:spPr>
      </p:pic>
      <p:sp>
        <p:nvSpPr>
          <p:cNvPr id="13" name="矩形 12">
            <a:extLst>
              <a:ext uri="{FF2B5EF4-FFF2-40B4-BE49-F238E27FC236}">
                <a16:creationId xmlns:a16="http://schemas.microsoft.com/office/drawing/2014/main" id="{D96EA6B0-AD00-602C-ADCC-191134DB7AC4}"/>
              </a:ext>
            </a:extLst>
          </p:cNvPr>
          <p:cNvSpPr/>
          <p:nvPr/>
        </p:nvSpPr>
        <p:spPr>
          <a:xfrm>
            <a:off x="1386038" y="2439100"/>
            <a:ext cx="1357162" cy="554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855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993-4DBB-6DE3-40FD-62A92EC6323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F8723E-95A5-7634-06DD-04B92FB310A8}"/>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统计量及其抽样分布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5.3.2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常用的抽样分布</a:t>
            </a:r>
            <a:endParaRPr lang="zh-CN" altLang="en-US" dirty="0"/>
          </a:p>
        </p:txBody>
      </p:sp>
      <p:sp>
        <p:nvSpPr>
          <p:cNvPr id="3" name="内容占位符 2">
            <a:extLst>
              <a:ext uri="{FF2B5EF4-FFF2-40B4-BE49-F238E27FC236}">
                <a16:creationId xmlns:a16="http://schemas.microsoft.com/office/drawing/2014/main" id="{9F385D99-BE33-B60C-0832-8F181CEFAC6B}"/>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中心极限定理：</a:t>
            </a:r>
            <a:r>
              <a:rPr lang="zh-CN" altLang="en-US" sz="2800" b="0" i="0" dirty="0">
                <a:solidFill>
                  <a:srgbClr val="101418"/>
                </a:solidFill>
                <a:effectLst/>
                <a:latin typeface="Linux Libertine"/>
              </a:rPr>
              <a:t>林德伯格</a:t>
            </a:r>
            <a:r>
              <a:rPr lang="en-US" altLang="zh-CN" sz="2800" b="0" i="0" dirty="0">
                <a:solidFill>
                  <a:srgbClr val="101418"/>
                </a:solidFill>
                <a:effectLst/>
                <a:latin typeface="Linux Libertine"/>
              </a:rPr>
              <a:t>-</a:t>
            </a:r>
            <a:r>
              <a:rPr lang="zh-CN" altLang="en-US" sz="2800" b="0" i="0" dirty="0">
                <a:solidFill>
                  <a:srgbClr val="101418"/>
                </a:solidFill>
                <a:effectLst/>
                <a:latin typeface="Linux Libertine"/>
              </a:rPr>
              <a:t>莱维定理</a:t>
            </a:r>
            <a:endParaRPr lang="en-US" altLang="zh-CN" dirty="0">
              <a:solidFill>
                <a:srgbClr val="FF0000"/>
              </a:solidFill>
            </a:endParaRPr>
          </a:p>
        </p:txBody>
      </p:sp>
      <p:sp>
        <p:nvSpPr>
          <p:cNvPr id="5" name="AutoShape 2">
            <a:extLst>
              <a:ext uri="{FF2B5EF4-FFF2-40B4-BE49-F238E27FC236}">
                <a16:creationId xmlns:a16="http://schemas.microsoft.com/office/drawing/2014/main" id="{BB977245-6A73-C6D0-5C5A-211B498A91D7}"/>
              </a:ext>
            </a:extLst>
          </p:cNvPr>
          <p:cNvSpPr>
            <a:spLocks noChangeAspect="1" noChangeArrowheads="1"/>
          </p:cNvSpPr>
          <p:nvPr/>
        </p:nvSpPr>
        <p:spPr bwMode="auto">
          <a:xfrm>
            <a:off x="387350" y="-808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a:extLst>
              <a:ext uri="{FF2B5EF4-FFF2-40B4-BE49-F238E27FC236}">
                <a16:creationId xmlns:a16="http://schemas.microsoft.com/office/drawing/2014/main" id="{69072E34-8173-B1C4-A693-B701BB600E0B}"/>
              </a:ext>
            </a:extLst>
          </p:cNvPr>
          <p:cNvSpPr>
            <a:spLocks noChangeAspect="1" noChangeArrowheads="1"/>
          </p:cNvSpPr>
          <p:nvPr/>
        </p:nvSpPr>
        <p:spPr bwMode="auto">
          <a:xfrm>
            <a:off x="387350" y="-365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8957B37D-1C46-B67D-E89F-011312B23196}"/>
              </a:ext>
            </a:extLst>
          </p:cNvPr>
          <p:cNvSpPr>
            <a:spLocks noChangeAspect="1" noChangeArrowheads="1"/>
          </p:cNvSpPr>
          <p:nvPr/>
        </p:nvSpPr>
        <p:spPr bwMode="auto">
          <a:xfrm>
            <a:off x="3873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a:extLst>
              <a:ext uri="{FF2B5EF4-FFF2-40B4-BE49-F238E27FC236}">
                <a16:creationId xmlns:a16="http://schemas.microsoft.com/office/drawing/2014/main" id="{079E9879-C456-F2DB-D343-FDACABC4BE76}"/>
              </a:ext>
            </a:extLst>
          </p:cNvPr>
          <p:cNvSpPr>
            <a:spLocks noChangeAspect="1" noChangeArrowheads="1"/>
          </p:cNvSpPr>
          <p:nvPr/>
        </p:nvSpPr>
        <p:spPr bwMode="auto">
          <a:xfrm>
            <a:off x="387350" y="517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116F18AB-5A87-4B2D-BE06-1BE650F8E4C9}"/>
              </a:ext>
            </a:extLst>
          </p:cNvPr>
          <p:cNvPicPr>
            <a:picLocks noChangeAspect="1"/>
          </p:cNvPicPr>
          <p:nvPr/>
        </p:nvPicPr>
        <p:blipFill>
          <a:blip r:embed="rId3"/>
          <a:stretch>
            <a:fillRect/>
          </a:stretch>
        </p:blipFill>
        <p:spPr>
          <a:xfrm>
            <a:off x="387350" y="2908733"/>
            <a:ext cx="11661723" cy="3347687"/>
          </a:xfrm>
          <a:prstGeom prst="rect">
            <a:avLst/>
          </a:prstGeom>
        </p:spPr>
      </p:pic>
    </p:spTree>
    <p:extLst>
      <p:ext uri="{BB962C8B-B14F-4D97-AF65-F5344CB8AC3E}">
        <p14:creationId xmlns:p14="http://schemas.microsoft.com/office/powerpoint/2010/main" val="727739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688F-0885-333D-4FD7-398093E42531}"/>
              </a:ext>
            </a:extLst>
          </p:cNvPr>
          <p:cNvSpPr>
            <a:spLocks noGrp="1"/>
          </p:cNvSpPr>
          <p:nvPr>
            <p:ph type="title"/>
          </p:nvPr>
        </p:nvSpPr>
        <p:spPr/>
        <p:txBody>
          <a:bodyPr/>
          <a:lstStyle/>
          <a:p>
            <a:r>
              <a:rPr lang="en-CN" dirty="0"/>
              <a:t>小结</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BDE1C7-60FA-7DC7-2193-381939531C1B}"/>
                  </a:ext>
                </a:extLst>
              </p:cNvPr>
              <p:cNvSpPr>
                <a:spLocks noGrp="1"/>
              </p:cNvSpPr>
              <p:nvPr>
                <p:ph idx="1"/>
              </p:nvPr>
            </p:nvSpPr>
            <p:spPr>
              <a:xfrm>
                <a:off x="777240" y="1825624"/>
                <a:ext cx="10659110" cy="5032375"/>
              </a:xfrm>
            </p:spPr>
            <p:txBody>
              <a:bodyPr>
                <a:normAutofit/>
              </a:bodyPr>
              <a:lstStyle/>
              <a:p>
                <a:r>
                  <a:rPr lang="en-US" sz="2800" dirty="0"/>
                  <a:t>5.1 </a:t>
                </a:r>
                <a:r>
                  <a:rPr lang="zh-CN" altLang="en-US" sz="2800" dirty="0"/>
                  <a:t>随机变量及其分布</a:t>
                </a:r>
                <a:endParaRPr lang="en-US" altLang="zh-CN" sz="2800" dirty="0"/>
              </a:p>
              <a:p>
                <a:pPr lvl="1"/>
                <a:r>
                  <a:rPr lang="zh-CN" altLang="en-US" sz="2400" dirty="0"/>
                  <a:t>离散型随机变量</a:t>
                </a:r>
                <a:r>
                  <a:rPr lang="en-US" altLang="zh-CN" sz="2400" dirty="0" err="1"/>
                  <a:t>dbinom</a:t>
                </a:r>
                <a:r>
                  <a:rPr lang="en-US" altLang="zh-CN" sz="2400" dirty="0"/>
                  <a:t>()</a:t>
                </a:r>
                <a:r>
                  <a:rPr lang="zh-CN" altLang="en-US" sz="2400" dirty="0"/>
                  <a:t>，</a:t>
                </a:r>
                <a:r>
                  <a:rPr lang="en-US" altLang="zh-CN" sz="2400" dirty="0" err="1"/>
                  <a:t>dhyper</a:t>
                </a:r>
                <a:r>
                  <a:rPr lang="en-US" altLang="zh-CN" sz="2400" dirty="0"/>
                  <a:t>()</a:t>
                </a:r>
                <a:r>
                  <a:rPr lang="zh-CN" altLang="en-US" sz="2400" dirty="0"/>
                  <a:t>，</a:t>
                </a:r>
                <a:r>
                  <a:rPr lang="en-US" altLang="zh-CN" sz="2400" dirty="0" err="1"/>
                  <a:t>dpois</a:t>
                </a:r>
                <a:r>
                  <a:rPr lang="en-US" altLang="zh-CN" sz="2400" dirty="0"/>
                  <a:t>()</a:t>
                </a:r>
              </a:p>
              <a:p>
                <a:pPr lvl="1"/>
                <a:r>
                  <a:rPr lang="zh-CN" altLang="en-US" sz="2400" dirty="0"/>
                  <a:t>连续型随机变量</a:t>
                </a:r>
                <a:r>
                  <a:rPr lang="en-US" altLang="zh-CN" sz="2400" dirty="0" err="1"/>
                  <a:t>dunif</a:t>
                </a:r>
                <a:r>
                  <a:rPr lang="en-US" altLang="zh-CN" sz="2400" dirty="0"/>
                  <a:t>()</a:t>
                </a:r>
                <a:r>
                  <a:rPr lang="zh-CN" altLang="en-US" sz="2400" dirty="0"/>
                  <a:t>，</a:t>
                </a:r>
                <a:r>
                  <a:rPr lang="en-US" altLang="zh-CN" sz="2400" dirty="0" err="1"/>
                  <a:t>dnorm</a:t>
                </a:r>
                <a:r>
                  <a:rPr lang="en-US" altLang="zh-CN" sz="2400" dirty="0"/>
                  <a:t>()</a:t>
                </a:r>
                <a:r>
                  <a:rPr lang="zh-CN" altLang="en-US" sz="2400" dirty="0"/>
                  <a:t>，</a:t>
                </a:r>
                <a:r>
                  <a:rPr lang="en-US" altLang="zh-CN" sz="2400" dirty="0" err="1"/>
                  <a:t>dexp</a:t>
                </a:r>
                <a:r>
                  <a:rPr lang="en-US" altLang="zh-CN" sz="2400" dirty="0"/>
                  <a:t>()</a:t>
                </a:r>
              </a:p>
              <a:p>
                <a:pPr lvl="1"/>
                <a:r>
                  <a:rPr lang="en-US" altLang="zh-CN" sz="2400" dirty="0"/>
                  <a:t>R</a:t>
                </a:r>
                <a:r>
                  <a:rPr lang="zh-CN" altLang="en-US" sz="2400" dirty="0"/>
                  <a:t>语言分布函数</a:t>
                </a:r>
                <a:endParaRPr lang="en-US" altLang="zh-CN" sz="2400" dirty="0"/>
              </a:p>
              <a:p>
                <a:r>
                  <a:rPr lang="en-US" sz="2800" dirty="0"/>
                  <a:t>5.2 </a:t>
                </a:r>
                <a:r>
                  <a:rPr lang="zh-CN" altLang="en-US" sz="2800" dirty="0"/>
                  <a:t>随机抽样与随机数</a:t>
                </a:r>
                <a:endParaRPr lang="en-US" altLang="zh-CN" sz="2800" dirty="0"/>
              </a:p>
              <a:p>
                <a:pPr lvl="1"/>
                <a:r>
                  <a:rPr lang="zh-CN" altLang="en-US" sz="2400" dirty="0"/>
                  <a:t>离散变量随机数，连续变量随机数</a:t>
                </a:r>
                <a:endParaRPr lang="en-US" altLang="zh-CN" sz="2400" dirty="0"/>
              </a:p>
              <a:p>
                <a:r>
                  <a:rPr lang="en-US" sz="2800" dirty="0"/>
                  <a:t>5.3 </a:t>
                </a:r>
                <a:r>
                  <a:rPr lang="zh-CN" altLang="en-US" sz="2800" dirty="0"/>
                  <a:t>统计量</a:t>
                </a:r>
                <a:r>
                  <a:rPr kumimoji="0" lang="zh-CN" altLang="en-US" sz="28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及其抽样分布</a:t>
                </a:r>
                <a:endParaRPr kumimoji="0" lang="en-US" altLang="zh-CN" sz="28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endParaRPr>
              </a:p>
              <a:p>
                <a:pPr lvl="1"/>
                <a:r>
                  <a:rPr lang="zh-CN" altLang="en-US" sz="2400" dirty="0">
                    <a:solidFill>
                      <a:srgbClr val="243041"/>
                    </a:solidFill>
                    <a:cs typeface="+mj-cs"/>
                  </a:rPr>
                  <a:t>样本与统计量</a:t>
                </a:r>
                <a:r>
                  <a:rPr lang="en-US" altLang="zh-CN" sz="2400" dirty="0">
                    <a:solidFill>
                      <a:srgbClr val="243041"/>
                    </a:solidFill>
                    <a:cs typeface="+mj-cs"/>
                  </a:rPr>
                  <a:t>(</a:t>
                </a:r>
                <a:r>
                  <a:rPr lang="zh-CN" altLang="en-US" sz="2400" dirty="0">
                    <a:solidFill>
                      <a:srgbClr val="243041"/>
                    </a:solidFill>
                    <a:cs typeface="+mj-cs"/>
                  </a:rPr>
                  <a:t>样本和总体，常用统计量</a:t>
                </a:r>
                <a:r>
                  <a:rPr lang="en-US" altLang="zh-CN" sz="2400" dirty="0">
                    <a:solidFill>
                      <a:srgbClr val="243041"/>
                    </a:solidFill>
                    <a:cs typeface="+mj-cs"/>
                  </a:rPr>
                  <a:t>)</a:t>
                </a:r>
              </a:p>
              <a:p>
                <a:pPr lvl="1"/>
                <a:r>
                  <a:rPr lang="zh-CN" altLang="en-US" sz="2400" dirty="0">
                    <a:solidFill>
                      <a:srgbClr val="243041"/>
                    </a:solidFill>
                    <a:cs typeface="+mj-cs"/>
                  </a:rPr>
                  <a:t>常用的抽样分布</a:t>
                </a:r>
                <a:r>
                  <a:rPr lang="en-US" altLang="zh-CN" sz="2400" dirty="0">
                    <a:solidFill>
                      <a:srgbClr val="243041"/>
                    </a:solidFill>
                    <a:cs typeface="+mj-cs"/>
                  </a:rPr>
                  <a:t>(</a:t>
                </a:r>
                <a14:m>
                  <m:oMath xmlns:m="http://schemas.openxmlformats.org/officeDocument/2006/math">
                    <m:r>
                      <a:rPr lang="en-US" altLang="zh-CN" sz="2400" b="0" i="1" smtClean="0">
                        <a:solidFill>
                          <a:srgbClr val="243041"/>
                        </a:solidFill>
                        <a:latin typeface="Cambria Math" panose="02040503050406030204" pitchFamily="18" charset="0"/>
                        <a:cs typeface="+mj-cs"/>
                      </a:rPr>
                      <m:t>𝑡</m:t>
                    </m:r>
                    <m:r>
                      <a:rPr lang="zh-CN" altLang="en-US" sz="2400" i="1">
                        <a:solidFill>
                          <a:srgbClr val="243041"/>
                        </a:solidFill>
                        <a:latin typeface="Cambria Math" panose="02040503050406030204" pitchFamily="18" charset="0"/>
                        <a:cs typeface="+mj-cs"/>
                      </a:rPr>
                      <m:t>分布</m:t>
                    </m:r>
                    <m:r>
                      <a:rPr lang="zh-CN" altLang="en-US" sz="2400" i="1" smtClean="0">
                        <a:solidFill>
                          <a:srgbClr val="243041"/>
                        </a:solidFill>
                        <a:latin typeface="Cambria Math" panose="02040503050406030204" pitchFamily="18" charset="0"/>
                        <a:cs typeface="+mj-cs"/>
                      </a:rPr>
                      <m:t>，</m:t>
                    </m:r>
                    <m:sSup>
                      <m:sSupPr>
                        <m:ctrlPr>
                          <a:rPr lang="en-US" altLang="zh-CN" sz="2400" b="0" i="1" smtClean="0">
                            <a:solidFill>
                              <a:srgbClr val="243041"/>
                            </a:solidFill>
                            <a:latin typeface="Cambria Math" panose="02040503050406030204" pitchFamily="18" charset="0"/>
                            <a:cs typeface="+mj-cs"/>
                          </a:rPr>
                        </m:ctrlPr>
                      </m:sSupPr>
                      <m:e>
                        <m:r>
                          <a:rPr lang="en-US" altLang="zh-CN" sz="2400" b="0" i="1" smtClean="0">
                            <a:solidFill>
                              <a:srgbClr val="243041"/>
                            </a:solidFill>
                            <a:latin typeface="Cambria Math" panose="02040503050406030204" pitchFamily="18" charset="0"/>
                            <a:cs typeface="+mj-cs"/>
                          </a:rPr>
                          <m:t>𝜒</m:t>
                        </m:r>
                      </m:e>
                      <m:sup>
                        <m:r>
                          <a:rPr lang="en-US" altLang="zh-CN" sz="2400" b="0" i="1" smtClean="0">
                            <a:solidFill>
                              <a:srgbClr val="243041"/>
                            </a:solidFill>
                            <a:latin typeface="Cambria Math" panose="02040503050406030204" pitchFamily="18" charset="0"/>
                            <a:cs typeface="+mj-cs"/>
                          </a:rPr>
                          <m:t>2</m:t>
                        </m:r>
                      </m:sup>
                    </m:sSup>
                    <m:r>
                      <a:rPr lang="zh-CN" altLang="en-US" sz="2400" i="1">
                        <a:solidFill>
                          <a:srgbClr val="243041"/>
                        </a:solidFill>
                        <a:latin typeface="Cambria Math" panose="02040503050406030204" pitchFamily="18" charset="0"/>
                        <a:cs typeface="+mj-cs"/>
                      </a:rPr>
                      <m:t>分布</m:t>
                    </m:r>
                  </m:oMath>
                </a14:m>
                <a:r>
                  <a:rPr lang="zh-CN" altLang="en-US" sz="2400" dirty="0">
                    <a:solidFill>
                      <a:srgbClr val="243041"/>
                    </a:solidFill>
                    <a:cs typeface="+mj-cs"/>
                  </a:rPr>
                  <a:t>等</a:t>
                </a:r>
                <a:r>
                  <a:rPr lang="en-US" altLang="zh-CN" sz="2400" dirty="0">
                    <a:solidFill>
                      <a:srgbClr val="243041"/>
                    </a:solidFill>
                    <a:cs typeface="+mj-cs"/>
                  </a:rPr>
                  <a:t>)</a:t>
                </a:r>
                <a:r>
                  <a:rPr lang="zh-CN" altLang="en-US" sz="2400" dirty="0">
                    <a:solidFill>
                      <a:srgbClr val="243041"/>
                    </a:solidFill>
                    <a:cs typeface="+mj-cs"/>
                  </a:rPr>
                  <a:t>的基本性质</a:t>
                </a:r>
                <a:endParaRPr lang="en-CN" sz="2400" dirty="0"/>
              </a:p>
            </p:txBody>
          </p:sp>
        </mc:Choice>
        <mc:Fallback xmlns="">
          <p:sp>
            <p:nvSpPr>
              <p:cNvPr id="3" name="Content Placeholder 2">
                <a:extLst>
                  <a:ext uri="{FF2B5EF4-FFF2-40B4-BE49-F238E27FC236}">
                    <a16:creationId xmlns:a16="http://schemas.microsoft.com/office/drawing/2014/main" id="{CFBDE1C7-60FA-7DC7-2193-381939531C1B}"/>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1030" t="-48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9CB48B1-6961-12CA-E592-B0FA145D2905}"/>
              </a:ext>
            </a:extLst>
          </p:cNvPr>
          <p:cNvSpPr txBox="1"/>
          <p:nvPr/>
        </p:nvSpPr>
        <p:spPr>
          <a:xfrm>
            <a:off x="4841508" y="3896504"/>
            <a:ext cx="798896" cy="584775"/>
          </a:xfrm>
          <a:prstGeom prst="rect">
            <a:avLst/>
          </a:prstGeom>
          <a:noFill/>
        </p:spPr>
        <p:txBody>
          <a:bodyPr wrap="square" rtlCol="0">
            <a:spAutoFit/>
          </a:bodyPr>
          <a:lstStyle/>
          <a:p>
            <a:r>
              <a:rPr lang="en-US" altLang="zh-CN" sz="3200" dirty="0"/>
              <a:t>r-</a:t>
            </a:r>
            <a:endParaRPr lang="zh-CN" altLang="en-US" sz="3200" dirty="0"/>
          </a:p>
        </p:txBody>
      </p:sp>
    </p:spTree>
    <p:extLst>
      <p:ext uri="{BB962C8B-B14F-4D97-AF65-F5344CB8AC3E}">
        <p14:creationId xmlns:p14="http://schemas.microsoft.com/office/powerpoint/2010/main" val="23363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 calcmode="lin" valueType="num">
                                      <p:cBhvr additive="base">
                                        <p:cTn id="3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 calcmode="lin" valueType="num">
                                      <p:cBhvr additive="base">
                                        <p:cTn id="3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6"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7"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8"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9"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82" name="Rectangle 81">
            <a:extLst>
              <a:ext uri="{FF2B5EF4-FFF2-40B4-BE49-F238E27FC236}">
                <a16:creationId xmlns:a16="http://schemas.microsoft.com/office/drawing/2014/main" id="{ABDACBDB-9C38-4364-A45F-E430E57D7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84FA0A4-DC00-4A44-912A-BAC6A6C13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6" name="Decorative Circles">
            <a:extLst>
              <a:ext uri="{FF2B5EF4-FFF2-40B4-BE49-F238E27FC236}">
                <a16:creationId xmlns:a16="http://schemas.microsoft.com/office/drawing/2014/main" id="{2880F677-3490-475B-ABC2-E84BDEC56A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4277" y="956155"/>
            <a:ext cx="9049452" cy="1836961"/>
            <a:chOff x="374277" y="956155"/>
            <a:chExt cx="9049452" cy="1836961"/>
          </a:xfrm>
        </p:grpSpPr>
        <p:sp>
          <p:nvSpPr>
            <p:cNvPr id="87" name="Oval 86">
              <a:extLst>
                <a:ext uri="{FF2B5EF4-FFF2-40B4-BE49-F238E27FC236}">
                  <a16:creationId xmlns:a16="http://schemas.microsoft.com/office/drawing/2014/main" id="{A7BBAE30-715D-4400-9E05-1E39217EC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F9419BD-66B8-4B5D-979F-64863DD32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0E411BB-D3CD-40AD-9676-915898DAB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0FC9C30-25A3-47A4-9A66-92AE50359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C1C480-F57B-4132-A7DA-6909F076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3">
            <a:extLst>
              <a:ext uri="{FF2B5EF4-FFF2-40B4-BE49-F238E27FC236}">
                <a16:creationId xmlns:a16="http://schemas.microsoft.com/office/drawing/2014/main" id="{83530D07-6CB8-4A4F-8F6A-9BA5DAFB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a:extLst>
              <a:ext uri="{FF2B5EF4-FFF2-40B4-BE49-F238E27FC236}">
                <a16:creationId xmlns:a16="http://schemas.microsoft.com/office/drawing/2014/main" id="{94965F7A-44F2-4AEF-8A25-106E57C637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48467" r="13582" b="10444"/>
          <a:stretch/>
        </p:blipFill>
        <p:spPr>
          <a:xfrm>
            <a:off x="688614" y="34965"/>
            <a:ext cx="4368276" cy="2507327"/>
          </a:xfrm>
          <a:prstGeom prst="rect">
            <a:avLst/>
          </a:prstGeom>
        </p:spPr>
      </p:pic>
      <p:sp>
        <p:nvSpPr>
          <p:cNvPr id="97" name="Oval 4">
            <a:extLst>
              <a:ext uri="{FF2B5EF4-FFF2-40B4-BE49-F238E27FC236}">
                <a16:creationId xmlns:a16="http://schemas.microsoft.com/office/drawing/2014/main" id="{A0B0F77F-92C2-4EA4-88A3-070B345D0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9152" y="94983"/>
            <a:ext cx="2698133" cy="269813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
            <a:extLst>
              <a:ext uri="{FF2B5EF4-FFF2-40B4-BE49-F238E27FC236}">
                <a16:creationId xmlns:a16="http://schemas.microsoft.com/office/drawing/2014/main" id="{2F3205C3-F980-4EB3-9545-9CAA456A4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26987"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101" name="Graphic 100">
            <a:extLst>
              <a:ext uri="{FF2B5EF4-FFF2-40B4-BE49-F238E27FC236}">
                <a16:creationId xmlns:a16="http://schemas.microsoft.com/office/drawing/2014/main" id="{D916385E-2011-4632-B599-29C7D2834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biLevel thresh="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35917" t="40037" r="12288" b="12942"/>
          <a:stretch/>
        </p:blipFill>
        <p:spPr>
          <a:xfrm rot="5400000">
            <a:off x="9216339" y="143722"/>
            <a:ext cx="3119383" cy="2831939"/>
          </a:xfrm>
          <a:prstGeom prst="rect">
            <a:avLst/>
          </a:prstGeom>
        </p:spPr>
      </p:pic>
      <p:sp>
        <p:nvSpPr>
          <p:cNvPr id="2" name="Title 1">
            <a:extLst>
              <a:ext uri="{FF2B5EF4-FFF2-40B4-BE49-F238E27FC236}">
                <a16:creationId xmlns:a16="http://schemas.microsoft.com/office/drawing/2014/main" id="{4B33A5B1-7DAA-2068-6FCD-34B94DEE4AA2}"/>
              </a:ext>
            </a:extLst>
          </p:cNvPr>
          <p:cNvSpPr>
            <a:spLocks noGrp="1"/>
          </p:cNvSpPr>
          <p:nvPr>
            <p:ph type="title"/>
          </p:nvPr>
        </p:nvSpPr>
        <p:spPr>
          <a:xfrm>
            <a:off x="4563043" y="4064885"/>
            <a:ext cx="3856983" cy="1220361"/>
          </a:xfrm>
        </p:spPr>
        <p:txBody>
          <a:bodyPr vert="horz" lIns="91440" tIns="45720" rIns="91440" bIns="45720" rtlCol="0" anchor="b">
            <a:normAutofit/>
          </a:bodyPr>
          <a:lstStyle/>
          <a:p>
            <a:pPr>
              <a:lnSpc>
                <a:spcPct val="90000"/>
              </a:lnSpc>
            </a:pPr>
            <a:r>
              <a:rPr lang="en-US" dirty="0"/>
              <a:t>Thank</a:t>
            </a:r>
            <a:r>
              <a:rPr lang="en-US" altLang="zh-CN" dirty="0"/>
              <a:t> You</a:t>
            </a:r>
            <a:endParaRPr lang="en-US" dirty="0"/>
          </a:p>
        </p:txBody>
      </p:sp>
      <p:pic>
        <p:nvPicPr>
          <p:cNvPr id="103" name="Graphic 102">
            <a:extLst>
              <a:ext uri="{FF2B5EF4-FFF2-40B4-BE49-F238E27FC236}">
                <a16:creationId xmlns:a16="http://schemas.microsoft.com/office/drawing/2014/main" id="{A6269A2E-1142-4640-87F2-FB272B760D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9151" y="94982"/>
            <a:ext cx="2698133" cy="2698133"/>
          </a:xfrm>
          <a:prstGeom prst="rect">
            <a:avLst/>
          </a:prstGeom>
        </p:spPr>
      </p:pic>
      <p:sp>
        <p:nvSpPr>
          <p:cNvPr id="105" name="Oval 1">
            <a:extLst>
              <a:ext uri="{FF2B5EF4-FFF2-40B4-BE49-F238E27FC236}">
                <a16:creationId xmlns:a16="http://schemas.microsoft.com/office/drawing/2014/main" id="{6268828B-23B3-4AF6-A838-6F0128B6F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a:extLst>
              <a:ext uri="{FF2B5EF4-FFF2-40B4-BE49-F238E27FC236}">
                <a16:creationId xmlns:a16="http://schemas.microsoft.com/office/drawing/2014/main" id="{39A1D611-C6DC-43FA-ACA3-C4E70E1BD0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00" y="3665550"/>
            <a:ext cx="3192449" cy="3192449"/>
          </a:xfrm>
          <a:prstGeom prst="rect">
            <a:avLst/>
          </a:prstGeom>
        </p:spPr>
      </p:pic>
      <p:sp>
        <p:nvSpPr>
          <p:cNvPr id="6" name="Oval 5">
            <a:extLst>
              <a:ext uri="{FF2B5EF4-FFF2-40B4-BE49-F238E27FC236}">
                <a16:creationId xmlns:a16="http://schemas.microsoft.com/office/drawing/2014/main" id="{BFFE80D8-6A4A-9A27-EDD7-849C994FE230}"/>
              </a:ext>
            </a:extLst>
          </p:cNvPr>
          <p:cNvSpPr>
            <a:spLocks noGrp="1" noRot="1" noMove="1" noResize="1" noEditPoints="1" noAdjustHandles="1" noChangeArrowheads="1" noChangeShapeType="1"/>
          </p:cNvSpPr>
          <p:nvPr/>
        </p:nvSpPr>
        <p:spPr>
          <a:xfrm>
            <a:off x="8664577" y="3214365"/>
            <a:ext cx="4248446" cy="4189298"/>
          </a:xfrm>
          <a:prstGeom prst="ellips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Graphic 4" descr="Clipboard Partially Checked outline">
            <a:extLst>
              <a:ext uri="{FF2B5EF4-FFF2-40B4-BE49-F238E27FC236}">
                <a16:creationId xmlns:a16="http://schemas.microsoft.com/office/drawing/2014/main" id="{D8DDB770-83BE-EBDD-B570-8B9464A63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0362" y="3929868"/>
            <a:ext cx="2600770" cy="2600770"/>
          </a:xfrm>
          <a:prstGeom prst="rect">
            <a:avLst/>
          </a:prstGeom>
        </p:spPr>
      </p:pic>
    </p:spTree>
    <p:extLst>
      <p:ext uri="{BB962C8B-B14F-4D97-AF65-F5344CB8AC3E}">
        <p14:creationId xmlns:p14="http://schemas.microsoft.com/office/powerpoint/2010/main" val="125599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5.1.1 </a:t>
            </a:r>
            <a:r>
              <a:rPr lang="zh-CN" altLang="en-US" sz="3600" dirty="0"/>
              <a:t>离散型随机变量</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二项分布</a:t>
                </a:r>
                <a:r>
                  <a:rPr lang="en-US" altLang="zh-CN" sz="2800" dirty="0" err="1">
                    <a:solidFill>
                      <a:srgbClr val="0033CC"/>
                    </a:solidFill>
                  </a:rPr>
                  <a:t>dbinom</a:t>
                </a:r>
                <a:r>
                  <a:rPr lang="en-US" altLang="zh-CN" sz="2800" dirty="0">
                    <a:solidFill>
                      <a:srgbClr val="0033CC"/>
                    </a:solidFill>
                  </a:rPr>
                  <a:t>()</a:t>
                </a:r>
              </a:p>
              <a:p>
                <a:r>
                  <a:rPr lang="zh-CN" altLang="en-US" dirty="0"/>
                  <a:t>考察同个随机试验组成的随机现象。</a:t>
                </a:r>
                <a:endParaRPr lang="en-US" altLang="zh-CN" dirty="0"/>
              </a:p>
              <a:p>
                <a:r>
                  <a:rPr lang="zh-CN" altLang="en-US" dirty="0"/>
                  <a:t>重复进行</a:t>
                </a:r>
                <a:r>
                  <a:rPr lang="en-US" altLang="zh-CN" dirty="0"/>
                  <a:t>n</a:t>
                </a:r>
                <a:r>
                  <a:rPr lang="zh-CN" altLang="en-US" dirty="0"/>
                  <a:t>次随机试验；</a:t>
                </a:r>
                <a:r>
                  <a:rPr lang="en-US" altLang="zh-CN" dirty="0"/>
                  <a:t>n</a:t>
                </a:r>
                <a:r>
                  <a:rPr lang="zh-CN" altLang="en-US" dirty="0"/>
                  <a:t>次实验之间相互独立；每个实验仅有两种可能；每次实验成功的概率为</a:t>
                </a:r>
                <a:r>
                  <a:rPr lang="en-US" altLang="zh-CN" dirty="0"/>
                  <a:t>p</a:t>
                </a:r>
              </a:p>
              <a:p>
                <a:r>
                  <a:rPr lang="en-US" altLang="zh-CN" dirty="0"/>
                  <a:t>X</a:t>
                </a:r>
                <a:r>
                  <a:rPr lang="zh-CN" altLang="en-US" dirty="0"/>
                  <a:t>表示</a:t>
                </a:r>
                <a:r>
                  <a:rPr lang="en-US" altLang="zh-CN" dirty="0"/>
                  <a:t>n</a:t>
                </a:r>
                <a:r>
                  <a:rPr lang="zh-CN" altLang="en-US" dirty="0"/>
                  <a:t>是实验成功的次数</a:t>
                </a:r>
                <a:endParaRPr lang="en-US" altLang="zh-CN" dirty="0"/>
              </a:p>
              <a:p>
                <a:pPr lvl="1"/>
                <a:r>
                  <a:rPr lang="zh-CN" altLang="en-US" dirty="0"/>
                  <a:t>分布形式</a:t>
                </a:r>
                <a14:m>
                  <m:oMath xmlns:m="http://schemas.openxmlformats.org/officeDocument/2006/math">
                    <m:r>
                      <a:rPr lang="zh-CN" altLang="en-US"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𝑥</m:t>
                            </m:r>
                          </m:den>
                        </m:f>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𝑥</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𝑝</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1, 2, 3, …, </m:t>
                    </m:r>
                    <m:r>
                      <a:rPr lang="en-US" altLang="zh-CN" b="0" i="1" smtClean="0">
                        <a:latin typeface="Cambria Math" panose="02040503050406030204" pitchFamily="18" charset="0"/>
                      </a:rPr>
                      <m:t>𝑛</m:t>
                    </m:r>
                  </m:oMath>
                </a14:m>
                <a:endParaRPr lang="en-US" altLang="zh-CN" dirty="0"/>
              </a:p>
              <a:p>
                <a:pPr lvl="1"/>
                <a:r>
                  <a:rPr lang="zh-CN" altLang="en-US" dirty="0"/>
                  <a:t>均值：</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𝑛𝑝</m:t>
                    </m:r>
                  </m:oMath>
                </a14:m>
                <a:endParaRPr lang="en-US" altLang="zh-CN" dirty="0"/>
              </a:p>
              <a:p>
                <a:pPr lvl="1"/>
                <a:r>
                  <a:rPr lang="zh-CN" altLang="en-US" dirty="0"/>
                  <a:t>方差：</a:t>
                </a:r>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𝑛𝑝</m:t>
                    </m:r>
                    <m:r>
                      <a:rPr lang="en-US" altLang="zh-CN" b="0" i="1" smtClean="0">
                        <a:latin typeface="Cambria Math" panose="02040503050406030204" pitchFamily="18" charset="0"/>
                      </a:rPr>
                      <m:t>(1−</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a:p>
                <a:pPr lvl="1"/>
                <a:r>
                  <a:rPr lang="zh-CN" altLang="en-US" dirty="0"/>
                  <a:t>标准差：</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i="1">
                            <a:latin typeface="Cambria Math" panose="02040503050406030204" pitchFamily="18" charset="0"/>
                          </a:rPr>
                          <m:t>𝑛𝑝</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𝑝</m:t>
                            </m:r>
                          </m:e>
                        </m:d>
                      </m:e>
                    </m:rad>
                  </m:oMath>
                </a14:m>
                <a:endParaRPr lang="zh-CN" altLang="en-US" dirty="0"/>
              </a:p>
            </p:txBody>
          </p:sp>
        </mc:Choice>
        <mc:Fallback xmlns="">
          <p:sp>
            <p:nvSpPr>
              <p:cNvPr id="3" name="内容占位符 2">
                <a:extLst>
                  <a:ext uri="{FF2B5EF4-FFF2-40B4-BE49-F238E27FC236}">
                    <a16:creationId xmlns:a16="http://schemas.microsoft.com/office/drawing/2014/main" id="{EFDA75F0-0B8E-EBCE-D525-E4780989A160}"/>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3"/>
                <a:stretch>
                  <a:fillRect l="-1201" t="-484" r="-21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6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6F38A-850C-99D6-8282-551F28C5B9FA}"/>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随机变量及其分布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离散型随机变量</a:t>
            </a:r>
            <a:endParaRPr lang="zh-CN" altLang="en-US" dirty="0"/>
          </a:p>
        </p:txBody>
      </p:sp>
      <p:sp>
        <p:nvSpPr>
          <p:cNvPr id="3" name="内容占位符 2">
            <a:extLst>
              <a:ext uri="{FF2B5EF4-FFF2-40B4-BE49-F238E27FC236}">
                <a16:creationId xmlns:a16="http://schemas.microsoft.com/office/drawing/2014/main" id="{CDBDA9D1-A0B6-F071-201E-9F5C9102C3EA}"/>
              </a:ext>
            </a:extLst>
          </p:cNvPr>
          <p:cNvSpPr>
            <a:spLocks noGrp="1"/>
          </p:cNvSpPr>
          <p:nvPr>
            <p:ph idx="1"/>
          </p:nvPr>
        </p:nvSpPr>
        <p:spPr/>
        <p:txBody>
          <a:bodyPr/>
          <a:lstStyle/>
          <a:p>
            <a:pPr marL="0" indent="0">
              <a:buNone/>
            </a:pPr>
            <a:r>
              <a:rPr lang="zh-CN" altLang="en-US" sz="2800" dirty="0">
                <a:solidFill>
                  <a:srgbClr val="0033CC"/>
                </a:solidFill>
              </a:rPr>
              <a:t>二项分布</a:t>
            </a:r>
            <a:r>
              <a:rPr lang="en-US" altLang="zh-CN" sz="2800" dirty="0" err="1">
                <a:solidFill>
                  <a:srgbClr val="0033CC"/>
                </a:solidFill>
              </a:rPr>
              <a:t>dbinom</a:t>
            </a:r>
            <a:r>
              <a:rPr lang="en-US" altLang="zh-CN" sz="2800" dirty="0">
                <a:solidFill>
                  <a:srgbClr val="0033CC"/>
                </a:solidFill>
              </a:rPr>
              <a:t>()</a:t>
            </a:r>
          </a:p>
          <a:p>
            <a:endParaRPr lang="en-US" altLang="zh-CN" dirty="0"/>
          </a:p>
        </p:txBody>
      </p:sp>
      <p:pic>
        <p:nvPicPr>
          <p:cNvPr id="4" name="图片 3">
            <a:extLst>
              <a:ext uri="{FF2B5EF4-FFF2-40B4-BE49-F238E27FC236}">
                <a16:creationId xmlns:a16="http://schemas.microsoft.com/office/drawing/2014/main" id="{CD8196C3-618C-9148-2AF3-342B2E52A3BA}"/>
              </a:ext>
            </a:extLst>
          </p:cNvPr>
          <p:cNvPicPr>
            <a:picLocks noChangeAspect="1"/>
          </p:cNvPicPr>
          <p:nvPr/>
        </p:nvPicPr>
        <p:blipFill>
          <a:blip r:embed="rId3"/>
          <a:stretch>
            <a:fillRect/>
          </a:stretch>
        </p:blipFill>
        <p:spPr>
          <a:xfrm>
            <a:off x="777240" y="3080084"/>
            <a:ext cx="4280535" cy="1885950"/>
          </a:xfrm>
          <a:prstGeom prst="rect">
            <a:avLst/>
          </a:prstGeom>
        </p:spPr>
      </p:pic>
      <p:pic>
        <p:nvPicPr>
          <p:cNvPr id="5" name="图片 4">
            <a:extLst>
              <a:ext uri="{FF2B5EF4-FFF2-40B4-BE49-F238E27FC236}">
                <a16:creationId xmlns:a16="http://schemas.microsoft.com/office/drawing/2014/main" id="{1810732F-8C0F-E4EB-365A-AD530CBCB348}"/>
              </a:ext>
            </a:extLst>
          </p:cNvPr>
          <p:cNvPicPr>
            <a:picLocks noChangeAspect="1"/>
          </p:cNvPicPr>
          <p:nvPr/>
        </p:nvPicPr>
        <p:blipFill>
          <a:blip r:embed="rId4"/>
          <a:stretch>
            <a:fillRect/>
          </a:stretch>
        </p:blipFill>
        <p:spPr>
          <a:xfrm>
            <a:off x="5537835" y="1316054"/>
            <a:ext cx="6160135" cy="4940935"/>
          </a:xfrm>
          <a:prstGeom prst="rect">
            <a:avLst/>
          </a:prstGeom>
        </p:spPr>
      </p:pic>
    </p:spTree>
    <p:extLst>
      <p:ext uri="{BB962C8B-B14F-4D97-AF65-F5344CB8AC3E}">
        <p14:creationId xmlns:p14="http://schemas.microsoft.com/office/powerpoint/2010/main" val="307876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5.1.1 </a:t>
            </a:r>
            <a:r>
              <a:rPr lang="zh-CN" altLang="en-US" sz="3600" dirty="0"/>
              <a:t>离散型随机变量</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超几何分布</a:t>
                </a:r>
                <a:r>
                  <a:rPr lang="en-US" altLang="zh-CN" sz="2800" dirty="0" err="1">
                    <a:solidFill>
                      <a:srgbClr val="0033CC"/>
                    </a:solidFill>
                  </a:rPr>
                  <a:t>dhyper</a:t>
                </a:r>
                <a:r>
                  <a:rPr lang="en-US" altLang="zh-CN" sz="2800" dirty="0">
                    <a:solidFill>
                      <a:srgbClr val="0033CC"/>
                    </a:solidFill>
                  </a:rPr>
                  <a:t>()</a:t>
                </a:r>
              </a:p>
              <a:p>
                <a:r>
                  <a:rPr lang="en-US" altLang="zh-CN" dirty="0"/>
                  <a:t>N</a:t>
                </a:r>
                <a:r>
                  <a:rPr lang="zh-CN" altLang="en-US" dirty="0"/>
                  <a:t>个产品中有</a:t>
                </a:r>
                <a:r>
                  <a:rPr lang="en-US" altLang="zh-CN" dirty="0"/>
                  <a:t>M</a:t>
                </a:r>
                <a:r>
                  <a:rPr lang="zh-CN" altLang="en-US" dirty="0"/>
                  <a:t>个不合格品，从中随机不放回的抽取</a:t>
                </a:r>
                <a:r>
                  <a:rPr lang="en-US" altLang="zh-CN" dirty="0"/>
                  <a:t>n</a:t>
                </a:r>
                <a:r>
                  <a:rPr lang="zh-CN" altLang="en-US" dirty="0"/>
                  <a:t>个，其中不合格品数</a:t>
                </a:r>
                <a:r>
                  <a:rPr lang="en-US" altLang="zh-CN" dirty="0"/>
                  <a:t>X</a:t>
                </a:r>
                <a:r>
                  <a:rPr lang="zh-CN" altLang="en-US" dirty="0"/>
                  <a:t>服从超几何分布</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endParaRPr lang="en-US" altLang="zh-CN" dirty="0"/>
              </a:p>
              <a:p>
                <a:r>
                  <a:rPr lang="en-US" altLang="zh-CN" dirty="0"/>
                  <a:t>X</a:t>
                </a:r>
                <a:r>
                  <a:rPr lang="zh-CN" altLang="en-US" dirty="0"/>
                  <a:t>表示不合格品数</a:t>
                </a:r>
                <a:endParaRPr lang="en-US" altLang="zh-CN" dirty="0"/>
              </a:p>
              <a:p>
                <a:pPr lvl="1"/>
                <a:r>
                  <a:rPr lang="zh-CN" altLang="en-US" dirty="0"/>
                  <a:t>分布形式</a:t>
                </a:r>
                <a14:m>
                  <m:oMath xmlns:m="http://schemas.openxmlformats.org/officeDocument/2006/math">
                    <m:r>
                      <a:rPr lang="zh-CN" altLang="en-US"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𝑥</m:t>
                                </m:r>
                              </m:den>
                            </m:f>
                          </m:e>
                        </m:d>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num>
                      <m:den>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num>
                              <m:den>
                                <m:r>
                                  <a:rPr lang="en-US" altLang="zh-CN" b="0" i="1" smtClean="0">
                                    <a:latin typeface="Cambria Math" panose="02040503050406030204" pitchFamily="18" charset="0"/>
                                  </a:rPr>
                                  <m:t>𝑛</m:t>
                                </m:r>
                              </m:den>
                            </m:f>
                          </m:e>
                        </m:d>
                      </m:den>
                    </m:f>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 1, 2, 3, …, </m:t>
                    </m:r>
                    <m:r>
                      <a:rPr lang="en-US" altLang="zh-CN" b="0" i="1" smtClean="0">
                        <a:latin typeface="Cambria Math" panose="02040503050406030204" pitchFamily="18" charset="0"/>
                      </a:rPr>
                      <m:t>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endParaRPr lang="en-US" altLang="zh-CN" dirty="0"/>
              </a:p>
              <a:p>
                <a:pPr lvl="1"/>
                <a:r>
                  <a:rPr lang="zh-CN" altLang="en-US" dirty="0"/>
                  <a:t>均值：</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𝑛𝑀</m:t>
                        </m:r>
                      </m:num>
                      <m:den>
                        <m:r>
                          <a:rPr lang="en-US" altLang="zh-CN" b="0" i="1" smtClean="0">
                            <a:latin typeface="Cambria Math" panose="02040503050406030204" pitchFamily="18" charset="0"/>
                          </a:rPr>
                          <m:t>𝑁</m:t>
                        </m:r>
                      </m:den>
                    </m:f>
                  </m:oMath>
                </a14:m>
                <a:endParaRPr lang="en-US" altLang="zh-CN" dirty="0"/>
              </a:p>
              <a:p>
                <a:pPr lvl="1"/>
                <a:r>
                  <a:rPr lang="zh-CN" altLang="en-US" dirty="0"/>
                  <a:t>方差：</a:t>
                </a:r>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num>
                      <m:den>
                        <m:r>
                          <a:rPr lang="en-US" altLang="zh-CN" b="0" i="1" smtClean="0">
                            <a:latin typeface="Cambria Math" panose="02040503050406030204" pitchFamily="18" charset="0"/>
                          </a:rPr>
                          <m:t>𝑁</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oMath>
                </a14:m>
                <a:endParaRPr lang="en-US" altLang="zh-CN" dirty="0"/>
              </a:p>
              <a:p>
                <a:pPr lvl="1"/>
                <a:r>
                  <a:rPr lang="zh-CN" altLang="en-US" dirty="0"/>
                  <a:t>标准差：</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𝑉𝑎𝑟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rad>
                  </m:oMath>
                </a14:m>
                <a:endParaRPr lang="zh-CN" altLang="en-US" dirty="0"/>
              </a:p>
            </p:txBody>
          </p:sp>
        </mc:Choice>
        <mc:Fallback xmlns="">
          <p:sp>
            <p:nvSpPr>
              <p:cNvPr id="3" name="内容占位符 2">
                <a:extLst>
                  <a:ext uri="{FF2B5EF4-FFF2-40B4-BE49-F238E27FC236}">
                    <a16:creationId xmlns:a16="http://schemas.microsoft.com/office/drawing/2014/main" id="{EFDA75F0-0B8E-EBCE-D525-E4780989A160}"/>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2"/>
                <a:stretch>
                  <a:fillRect l="-1201" t="-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17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6F38A-850C-99D6-8282-551F28C5B9FA}"/>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随机变量及其分布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5.1.1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离散型随机变量</a:t>
            </a:r>
            <a:endParaRPr lang="zh-CN" altLang="en-US" dirty="0"/>
          </a:p>
        </p:txBody>
      </p:sp>
      <p:sp>
        <p:nvSpPr>
          <p:cNvPr id="3" name="内容占位符 2">
            <a:extLst>
              <a:ext uri="{FF2B5EF4-FFF2-40B4-BE49-F238E27FC236}">
                <a16:creationId xmlns:a16="http://schemas.microsoft.com/office/drawing/2014/main" id="{CDBDA9D1-A0B6-F071-201E-9F5C9102C3EA}"/>
              </a:ext>
            </a:extLst>
          </p:cNvPr>
          <p:cNvSpPr>
            <a:spLocks noGrp="1"/>
          </p:cNvSpPr>
          <p:nvPr>
            <p:ph idx="1"/>
          </p:nvPr>
        </p:nvSpPr>
        <p:spPr/>
        <p:txBody>
          <a:bodyPr/>
          <a:lstStyle/>
          <a:p>
            <a:pPr marL="0" indent="0">
              <a:buNone/>
            </a:pPr>
            <a:r>
              <a:rPr lang="zh-CN" altLang="en-US" sz="2800" dirty="0">
                <a:solidFill>
                  <a:srgbClr val="0033CC"/>
                </a:solidFill>
              </a:rPr>
              <a:t>超几何分布</a:t>
            </a:r>
            <a:r>
              <a:rPr lang="en-US" altLang="zh-CN" sz="2800" dirty="0" err="1">
                <a:solidFill>
                  <a:srgbClr val="0033CC"/>
                </a:solidFill>
              </a:rPr>
              <a:t>dhyper</a:t>
            </a:r>
            <a:r>
              <a:rPr lang="en-US" altLang="zh-CN" sz="2800" dirty="0">
                <a:solidFill>
                  <a:srgbClr val="0033CC"/>
                </a:solidFill>
              </a:rPr>
              <a:t>()</a:t>
            </a:r>
          </a:p>
          <a:p>
            <a:endParaRPr lang="zh-CN" altLang="en-US" dirty="0"/>
          </a:p>
        </p:txBody>
      </p:sp>
      <p:pic>
        <p:nvPicPr>
          <p:cNvPr id="5" name="图片 4">
            <a:extLst>
              <a:ext uri="{FF2B5EF4-FFF2-40B4-BE49-F238E27FC236}">
                <a16:creationId xmlns:a16="http://schemas.microsoft.com/office/drawing/2014/main" id="{58286C29-93BD-2955-D914-FC2F06898035}"/>
              </a:ext>
            </a:extLst>
          </p:cNvPr>
          <p:cNvPicPr>
            <a:picLocks noChangeAspect="1"/>
          </p:cNvPicPr>
          <p:nvPr/>
        </p:nvPicPr>
        <p:blipFill>
          <a:blip r:embed="rId2"/>
          <a:stretch>
            <a:fillRect/>
          </a:stretch>
        </p:blipFill>
        <p:spPr>
          <a:xfrm>
            <a:off x="153035" y="3011170"/>
            <a:ext cx="5720715" cy="1643380"/>
          </a:xfrm>
          <a:prstGeom prst="rect">
            <a:avLst/>
          </a:prstGeom>
        </p:spPr>
      </p:pic>
      <p:pic>
        <p:nvPicPr>
          <p:cNvPr id="7" name="图片 6">
            <a:extLst>
              <a:ext uri="{FF2B5EF4-FFF2-40B4-BE49-F238E27FC236}">
                <a16:creationId xmlns:a16="http://schemas.microsoft.com/office/drawing/2014/main" id="{7CD93C87-870D-7FAB-C884-2C2EF8048C0F}"/>
              </a:ext>
            </a:extLst>
          </p:cNvPr>
          <p:cNvPicPr>
            <a:picLocks noChangeAspect="1"/>
          </p:cNvPicPr>
          <p:nvPr/>
        </p:nvPicPr>
        <p:blipFill>
          <a:blip r:embed="rId3"/>
          <a:stretch>
            <a:fillRect/>
          </a:stretch>
        </p:blipFill>
        <p:spPr>
          <a:xfrm>
            <a:off x="5963920" y="1388110"/>
            <a:ext cx="6021070" cy="4890135"/>
          </a:xfrm>
          <a:prstGeom prst="rect">
            <a:avLst/>
          </a:prstGeom>
        </p:spPr>
      </p:pic>
    </p:spTree>
    <p:extLst>
      <p:ext uri="{BB962C8B-B14F-4D97-AF65-F5344CB8AC3E}">
        <p14:creationId xmlns:p14="http://schemas.microsoft.com/office/powerpoint/2010/main" val="360621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2DEDB-779D-AB73-1AA8-D9B5B0894D25}"/>
              </a:ext>
            </a:extLst>
          </p:cNvPr>
          <p:cNvSpPr>
            <a:spLocks noGrp="1"/>
          </p:cNvSpPr>
          <p:nvPr>
            <p:ph type="title"/>
          </p:nvPr>
        </p:nvSpPr>
        <p:spPr/>
        <p:txBody>
          <a:bodyPr>
            <a:noAutofit/>
          </a:bodyPr>
          <a:lstStyle/>
          <a:p>
            <a:r>
              <a:rPr lang="en-US" altLang="zh-CN" sz="4000" dirty="0"/>
              <a:t>5.1 </a:t>
            </a:r>
            <a:r>
              <a:rPr lang="zh-CN" altLang="en-US" sz="4000" dirty="0"/>
              <a:t>随机变量及其分布</a:t>
            </a:r>
            <a:br>
              <a:rPr lang="en-US" altLang="zh-CN" sz="4000" dirty="0"/>
            </a:br>
            <a:r>
              <a:rPr lang="en-US" altLang="zh-CN" sz="3600" dirty="0"/>
              <a:t>5.1.1 </a:t>
            </a:r>
            <a:r>
              <a:rPr lang="zh-CN" altLang="en-US" sz="3600" dirty="0"/>
              <a:t>离散型随机变量</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A75F0-0B8E-EBCE-D525-E4780989A160}"/>
                  </a:ext>
                </a:extLst>
              </p:cNvPr>
              <p:cNvSpPr>
                <a:spLocks noGrp="1"/>
              </p:cNvSpPr>
              <p:nvPr>
                <p:ph idx="1"/>
              </p:nvPr>
            </p:nvSpPr>
            <p:spPr>
              <a:xfrm>
                <a:off x="777239" y="1825624"/>
                <a:ext cx="11414761" cy="5032375"/>
              </a:xfrm>
            </p:spPr>
            <p:txBody>
              <a:bodyPr>
                <a:normAutofit fontScale="92500" lnSpcReduction="10000"/>
              </a:bodyPr>
              <a:lstStyle/>
              <a:p>
                <a:pPr marL="0" indent="0">
                  <a:buNone/>
                </a:pPr>
                <a:r>
                  <a:rPr lang="zh-CN" altLang="en-US" sz="2800" dirty="0">
                    <a:solidFill>
                      <a:srgbClr val="0033CC"/>
                    </a:solidFill>
                  </a:rPr>
                  <a:t>泊松分布</a:t>
                </a:r>
                <a:r>
                  <a:rPr lang="en-US" altLang="zh-CN" sz="2800" dirty="0" err="1">
                    <a:solidFill>
                      <a:srgbClr val="0033CC"/>
                    </a:solidFill>
                  </a:rPr>
                  <a:t>dpois</a:t>
                </a:r>
                <a:r>
                  <a:rPr lang="en-US" altLang="zh-CN" sz="2800" dirty="0">
                    <a:solidFill>
                      <a:srgbClr val="0033CC"/>
                    </a:solidFill>
                  </a:rPr>
                  <a:t>()</a:t>
                </a:r>
              </a:p>
              <a:p>
                <a:r>
                  <a:rPr lang="zh-CN" altLang="en-US" sz="2600" b="0" i="0" dirty="0">
                    <a:solidFill>
                      <a:srgbClr val="202122"/>
                    </a:solidFill>
                    <a:effectLst/>
                    <a:latin typeface="Arial" panose="020B0604020202020204" pitchFamily="34" charset="0"/>
                  </a:rPr>
                  <a:t>适合于描述单位时间内随机事件发生的次数的概率分布</a:t>
                </a:r>
                <a:endParaRPr lang="en-US" altLang="zh-CN" sz="2600" b="0" i="0" dirty="0">
                  <a:solidFill>
                    <a:srgbClr val="202122"/>
                  </a:solidFill>
                  <a:effectLst/>
                  <a:latin typeface="Arial" panose="020B0604020202020204" pitchFamily="34" charset="0"/>
                </a:endParaRPr>
              </a:p>
              <a:p>
                <a:pPr lvl="1"/>
                <a:r>
                  <a:rPr lang="zh-CN" altLang="en-US" b="0" i="0" dirty="0">
                    <a:solidFill>
                      <a:srgbClr val="202122"/>
                    </a:solidFill>
                    <a:effectLst/>
                    <a:latin typeface="Arial" panose="020B0604020202020204" pitchFamily="34" charset="0"/>
                  </a:rPr>
                  <a:t>某一服务设施在一定时间内受到的服务请求的次数</a:t>
                </a:r>
                <a:endParaRPr lang="en-US" altLang="zh-CN" b="0" i="0" dirty="0">
                  <a:solidFill>
                    <a:srgbClr val="202122"/>
                  </a:solidFill>
                  <a:effectLst/>
                  <a:latin typeface="Arial" panose="020B0604020202020204" pitchFamily="34" charset="0"/>
                </a:endParaRPr>
              </a:p>
              <a:p>
                <a:pPr lvl="1"/>
                <a:r>
                  <a:rPr lang="zh-CN" altLang="en-US" dirty="0"/>
                  <a:t>在一定时间内，</a:t>
                </a:r>
                <a:r>
                  <a:rPr lang="zh-CN" altLang="en-US" b="0" i="0" dirty="0">
                    <a:solidFill>
                      <a:srgbClr val="202122"/>
                    </a:solidFill>
                    <a:effectLst/>
                    <a:latin typeface="Arial" panose="020B0604020202020204" pitchFamily="34" charset="0"/>
                  </a:rPr>
                  <a:t>机器出现的故障数</a:t>
                </a:r>
                <a:endParaRPr lang="en-US" altLang="zh-CN" b="0" i="0" dirty="0">
                  <a:solidFill>
                    <a:srgbClr val="202122"/>
                  </a:solidFill>
                  <a:effectLst/>
                  <a:latin typeface="Arial" panose="020B0604020202020204" pitchFamily="34" charset="0"/>
                </a:endParaRPr>
              </a:p>
              <a:p>
                <a:pPr lvl="1"/>
                <a:r>
                  <a:rPr lang="zh-CN" altLang="en-US" dirty="0"/>
                  <a:t>自然灾害发生的次数</a:t>
                </a:r>
                <a:endParaRPr lang="en-US" altLang="zh-CN" dirty="0"/>
              </a:p>
              <a:p>
                <a:pPr lvl="1"/>
                <a:r>
                  <a:rPr lang="zh-CN" altLang="en-US" dirty="0"/>
                  <a:t>一页书上的错别字个数</a:t>
                </a:r>
                <a:endParaRPr lang="en-US" altLang="zh-CN" dirty="0"/>
              </a:p>
              <a:p>
                <a14:m>
                  <m:oMath xmlns:m="http://schemas.openxmlformats.org/officeDocument/2006/math">
                    <m:r>
                      <a:rPr lang="en-US" altLang="zh-CN" b="0" i="1" smtClean="0">
                        <a:latin typeface="Cambria Math" panose="02040503050406030204" pitchFamily="18" charset="0"/>
                      </a:rPr>
                      <m:t>𝜆</m:t>
                    </m:r>
                    <m:r>
                      <a:rPr lang="zh-CN" altLang="en-US" i="1">
                        <a:latin typeface="Cambria Math" panose="02040503050406030204" pitchFamily="18" charset="0"/>
                      </a:rPr>
                      <m:t>为</m:t>
                    </m:r>
                  </m:oMath>
                </a14:m>
                <a:r>
                  <a:rPr lang="zh-CN" altLang="en-US" dirty="0"/>
                  <a:t>某特定单位内的平均值</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&gt;0</m:t>
                    </m:r>
                  </m:oMath>
                </a14:m>
                <a:r>
                  <a:rPr lang="zh-CN" altLang="en-US" dirty="0"/>
                  <a:t>，又令</a:t>
                </a:r>
                <a:r>
                  <a:rPr lang="en-US" altLang="zh-CN" dirty="0"/>
                  <a:t>X</a:t>
                </a:r>
                <a:r>
                  <a:rPr lang="zh-CN" altLang="en-US" dirty="0"/>
                  <a:t>为某特定单位内出现的点数，则</a:t>
                </a:r>
                <a:r>
                  <a:rPr lang="en-US" altLang="zh-CN" dirty="0"/>
                  <a:t>X</a:t>
                </a:r>
                <a:r>
                  <a:rPr lang="zh-CN" altLang="en-US" dirty="0"/>
                  <a:t>取</a:t>
                </a:r>
                <a14:m>
                  <m:oMath xmlns:m="http://schemas.openxmlformats.org/officeDocument/2006/math">
                    <m:r>
                      <a:rPr lang="en-US" altLang="zh-CN" i="1" dirty="0" smtClean="0">
                        <a:latin typeface="Cambria Math" panose="02040503050406030204" pitchFamily="18" charset="0"/>
                      </a:rPr>
                      <m:t>𝑥</m:t>
                    </m:r>
                  </m:oMath>
                </a14:m>
                <a:r>
                  <a:rPr lang="zh-CN" altLang="en-US" dirty="0"/>
                  <a:t>概率为</a:t>
                </a:r>
                <a:endParaRPr lang="en-US" altLang="zh-CN" dirty="0"/>
              </a:p>
              <a:p>
                <a:pPr lvl="1"/>
                <a:r>
                  <a:rPr lang="zh-CN" altLang="en-US" dirty="0"/>
                  <a:t>分布形式</a:t>
                </a:r>
                <a14:m>
                  <m:oMath xmlns:m="http://schemas.openxmlformats.org/officeDocument/2006/math">
                    <m:r>
                      <a:rPr lang="zh-CN" altLang="en-US"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𝜆</m:t>
                            </m:r>
                          </m:e>
                          <m:sup>
                            <m:r>
                              <a:rPr lang="en-US" altLang="zh-CN" b="0" i="1" smtClean="0">
                                <a:latin typeface="Cambria Math" panose="02040503050406030204" pitchFamily="18" charset="0"/>
                              </a:rPr>
                              <m:t>𝑥</m:t>
                            </m:r>
                          </m:sup>
                        </m:sSup>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1, 2, 3, …</m:t>
                    </m:r>
                  </m:oMath>
                </a14:m>
                <a:endParaRPr lang="en-US" altLang="zh-CN" dirty="0"/>
              </a:p>
              <a:p>
                <a:pPr lvl="1"/>
                <a:r>
                  <a:rPr lang="zh-CN" altLang="en-US" dirty="0"/>
                  <a:t>均值：</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endParaRPr lang="en-US" altLang="zh-CN" dirty="0"/>
              </a:p>
              <a:p>
                <a:pPr lvl="1"/>
                <a:r>
                  <a:rPr lang="zh-CN" altLang="en-US" dirty="0"/>
                  <a:t>方差：</a:t>
                </a:r>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endParaRPr lang="en-US" altLang="zh-CN" dirty="0"/>
              </a:p>
              <a:p>
                <a:pPr lvl="1"/>
                <a:r>
                  <a:rPr lang="zh-CN" altLang="en-US" dirty="0"/>
                  <a:t>标准差：</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𝜆</m:t>
                        </m:r>
                      </m:e>
                    </m:rad>
                  </m:oMath>
                </a14:m>
                <a:endParaRPr lang="zh-CN" altLang="en-US" dirty="0"/>
              </a:p>
            </p:txBody>
          </p:sp>
        </mc:Choice>
        <mc:Fallback xmlns="">
          <p:sp>
            <p:nvSpPr>
              <p:cNvPr id="3" name="内容占位符 2">
                <a:extLst>
                  <a:ext uri="{FF2B5EF4-FFF2-40B4-BE49-F238E27FC236}">
                    <a16:creationId xmlns:a16="http://schemas.microsoft.com/office/drawing/2014/main" id="{EFDA75F0-0B8E-EBCE-D525-E4780989A160}"/>
                  </a:ext>
                </a:extLst>
              </p:cNvPr>
              <p:cNvSpPr>
                <a:spLocks noGrp="1" noRot="1" noChangeAspect="1" noMove="1" noResize="1" noEditPoints="1" noAdjustHandles="1" noChangeArrowheads="1" noChangeShapeType="1" noTextEdit="1"/>
              </p:cNvSpPr>
              <p:nvPr>
                <p:ph idx="1"/>
              </p:nvPr>
            </p:nvSpPr>
            <p:spPr>
              <a:xfrm>
                <a:off x="777239" y="1825624"/>
                <a:ext cx="11414761" cy="5032375"/>
              </a:xfrm>
              <a:blipFill>
                <a:blip r:embed="rId3"/>
                <a:stretch>
                  <a:fillRect l="-908" t="-969" r="-4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0328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6F38A-850C-99D6-8282-551F28C5B9FA}"/>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随机变量及其分布</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5.1.1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离散型随机变量</a:t>
            </a:r>
            <a:endParaRPr lang="zh-CN" altLang="en-US" dirty="0"/>
          </a:p>
        </p:txBody>
      </p:sp>
      <p:sp>
        <p:nvSpPr>
          <p:cNvPr id="3" name="内容占位符 2">
            <a:extLst>
              <a:ext uri="{FF2B5EF4-FFF2-40B4-BE49-F238E27FC236}">
                <a16:creationId xmlns:a16="http://schemas.microsoft.com/office/drawing/2014/main" id="{CDBDA9D1-A0B6-F071-201E-9F5C9102C3EA}"/>
              </a:ext>
            </a:extLst>
          </p:cNvPr>
          <p:cNvSpPr>
            <a:spLocks noGrp="1"/>
          </p:cNvSpPr>
          <p:nvPr>
            <p:ph idx="1"/>
          </p:nvPr>
        </p:nvSpPr>
        <p:spPr/>
        <p:txBody>
          <a:bodyPr/>
          <a:lstStyle/>
          <a:p>
            <a:pPr marL="0" indent="0">
              <a:buNone/>
            </a:pPr>
            <a:r>
              <a:rPr lang="zh-CN" altLang="en-US" sz="2800" dirty="0">
                <a:solidFill>
                  <a:srgbClr val="0033CC"/>
                </a:solidFill>
              </a:rPr>
              <a:t>泊松分布</a:t>
            </a:r>
            <a:r>
              <a:rPr lang="en-US" altLang="zh-CN" sz="2800" dirty="0" err="1">
                <a:solidFill>
                  <a:srgbClr val="0033CC"/>
                </a:solidFill>
              </a:rPr>
              <a:t>dpois</a:t>
            </a:r>
            <a:r>
              <a:rPr lang="en-US" altLang="zh-CN" sz="2800" dirty="0">
                <a:solidFill>
                  <a:srgbClr val="0033CC"/>
                </a:solidFill>
              </a:rPr>
              <a:t>()</a:t>
            </a:r>
          </a:p>
          <a:p>
            <a:endParaRPr lang="zh-CN" altLang="en-US" dirty="0"/>
          </a:p>
        </p:txBody>
      </p:sp>
      <p:sp>
        <p:nvSpPr>
          <p:cNvPr id="4" name="文本框 3">
            <a:extLst>
              <a:ext uri="{FF2B5EF4-FFF2-40B4-BE49-F238E27FC236}">
                <a16:creationId xmlns:a16="http://schemas.microsoft.com/office/drawing/2014/main" id="{106FE63C-6D70-71EB-7E13-B42FB547DFA9}"/>
              </a:ext>
            </a:extLst>
          </p:cNvPr>
          <p:cNvSpPr txBox="1"/>
          <p:nvPr/>
        </p:nvSpPr>
        <p:spPr>
          <a:xfrm>
            <a:off x="904774" y="2608446"/>
            <a:ext cx="8893744" cy="1786771"/>
          </a:xfrm>
          <a:prstGeom prst="rect">
            <a:avLst/>
          </a:prstGeom>
          <a:solidFill>
            <a:srgbClr val="DAEEF3"/>
          </a:solidFill>
        </p:spPr>
        <p:txBody>
          <a:bodyPr wrap="square" rtlCol="0">
            <a:spAutoFit/>
          </a:bodyPr>
          <a:lstStyle/>
          <a:p>
            <a:pPr>
              <a:lnSpc>
                <a:spcPct val="135000"/>
              </a:lnSpc>
            </a:pPr>
            <a:r>
              <a:rPr lang="en-US" altLang="zh-CN" sz="2800" dirty="0">
                <a:latin typeface="Times New Roman" panose="02020603050405020304" pitchFamily="18" charset="0"/>
                <a:cs typeface="Times New Roman" panose="02020603050405020304" pitchFamily="18" charset="0"/>
              </a:rPr>
              <a:t>x=0:5; lambda=6</a:t>
            </a:r>
          </a:p>
          <a:p>
            <a:pPr>
              <a:lnSpc>
                <a:spcPct val="135000"/>
              </a:lnSpc>
            </a:pPr>
            <a:r>
              <a:rPr lang="en-US" altLang="zh-CN" sz="2800" dirty="0">
                <a:latin typeface="Times New Roman" panose="02020603050405020304" pitchFamily="18" charset="0"/>
                <a:cs typeface="Times New Roman" panose="02020603050405020304" pitchFamily="18" charset="0"/>
              </a:rPr>
              <a:t>P=</a:t>
            </a:r>
            <a:r>
              <a:rPr lang="en-US" altLang="zh-CN" sz="2800" dirty="0" err="1">
                <a:latin typeface="Times New Roman" panose="02020603050405020304" pitchFamily="18" charset="0"/>
                <a:cs typeface="Times New Roman" panose="02020603050405020304" pitchFamily="18" charset="0"/>
              </a:rPr>
              <a:t>dpois</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x,lambda</a:t>
            </a:r>
            <a:r>
              <a:rPr lang="en-US" altLang="zh-CN" sz="2800" dirty="0">
                <a:latin typeface="Times New Roman" panose="02020603050405020304" pitchFamily="18" charset="0"/>
                <a:cs typeface="Times New Roman" panose="02020603050405020304" pitchFamily="18" charset="0"/>
              </a:rPr>
              <a:t>)    # </a:t>
            </a:r>
            <a:r>
              <a:rPr lang="en-US" altLang="zh-CN" sz="2800" dirty="0" err="1">
                <a:latin typeface="Times New Roman" panose="02020603050405020304" pitchFamily="18" charset="0"/>
                <a:cs typeface="Times New Roman" panose="02020603050405020304" pitchFamily="18" charset="0"/>
              </a:rPr>
              <a:t>lambda^x</a:t>
            </a:r>
            <a:r>
              <a:rPr lang="en-US" altLang="zh-CN" sz="2800" dirty="0">
                <a:latin typeface="Times New Roman" panose="02020603050405020304" pitchFamily="18" charset="0"/>
                <a:cs typeface="Times New Roman" panose="02020603050405020304" pitchFamily="18" charset="0"/>
              </a:rPr>
              <a:t> * exp(-lambda)/factorial(x)</a:t>
            </a:r>
          </a:p>
          <a:p>
            <a:pPr>
              <a:lnSpc>
                <a:spcPct val="135000"/>
              </a:lnSpc>
            </a:pPr>
            <a:r>
              <a:rPr lang="en-US" altLang="zh-CN" sz="2800" dirty="0">
                <a:latin typeface="Times New Roman" panose="02020603050405020304" pitchFamily="18" charset="0"/>
                <a:cs typeface="Times New Roman" panose="02020603050405020304" pitchFamily="18" charset="0"/>
              </a:rPr>
              <a:t>plot(x, P, ’h’)</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A5E0820-4D9A-09C1-E8E4-476399D0D998}"/>
              </a:ext>
            </a:extLst>
          </p:cNvPr>
          <p:cNvPicPr>
            <a:picLocks noChangeAspect="1"/>
          </p:cNvPicPr>
          <p:nvPr/>
        </p:nvPicPr>
        <p:blipFill>
          <a:blip r:embed="rId2"/>
          <a:stretch>
            <a:fillRect/>
          </a:stretch>
        </p:blipFill>
        <p:spPr>
          <a:xfrm>
            <a:off x="5355590" y="1266825"/>
            <a:ext cx="6286500" cy="5283200"/>
          </a:xfrm>
          <a:prstGeom prst="rect">
            <a:avLst/>
          </a:prstGeom>
        </p:spPr>
      </p:pic>
    </p:spTree>
    <p:extLst>
      <p:ext uri="{BB962C8B-B14F-4D97-AF65-F5344CB8AC3E}">
        <p14:creationId xmlns:p14="http://schemas.microsoft.com/office/powerpoint/2010/main" val="12254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fetti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826</TotalTime>
  <Words>1954</Words>
  <Application>Microsoft Office PowerPoint</Application>
  <PresentationFormat>宽屏</PresentationFormat>
  <Paragraphs>208</Paragraphs>
  <Slides>38</Slides>
  <Notes>24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-apple-system</vt:lpstr>
      <vt:lpstr>AvenirNext LT Pro Medium</vt:lpstr>
      <vt:lpstr>Linux Libertine</vt:lpstr>
      <vt:lpstr>宋体</vt:lpstr>
      <vt:lpstr>Aptos</vt:lpstr>
      <vt:lpstr>Arial</vt:lpstr>
      <vt:lpstr>Arial Nova</vt:lpstr>
      <vt:lpstr>Calibri</vt:lpstr>
      <vt:lpstr>Cambria Math</vt:lpstr>
      <vt:lpstr>Gill Sans Nova</vt:lpstr>
      <vt:lpstr>Times New Roman</vt:lpstr>
      <vt:lpstr>ConfettiVTI</vt:lpstr>
      <vt:lpstr>数理统计分析 —随机变量及分布</vt:lpstr>
      <vt:lpstr>目录</vt:lpstr>
      <vt:lpstr>5.1 随机变量及其分布</vt:lpstr>
      <vt:lpstr>5.1 随机变量及其分布 5.1.1 离散型随机变量</vt:lpstr>
      <vt:lpstr>5.1 随机变量及其分布 5.1.1 离散型随机变量</vt:lpstr>
      <vt:lpstr>5.1 随机变量及其分布 5.1.1 离散型随机变量</vt:lpstr>
      <vt:lpstr>5.1 随机变量及其分布 5.1.1 离散型随机变量</vt:lpstr>
      <vt:lpstr>5.1 随机变量及其分布 5.1.1 离散型随机变量</vt:lpstr>
      <vt:lpstr>5.1 随机变量及其分布 5.1.1 离散型随机变量</vt:lpstr>
      <vt:lpstr>5.1 随机变量及其分布 5.1.2 连续型随机变量</vt:lpstr>
      <vt:lpstr>5.1 随机变量及其分布 5.1.2 连续型随机变量</vt:lpstr>
      <vt:lpstr>5.1 随机变量及其分布 5.1.2 连续型随机变量</vt:lpstr>
      <vt:lpstr>5.1 随机变量及其分布 5.1.2 连续型随机变量</vt:lpstr>
      <vt:lpstr>分位数</vt:lpstr>
      <vt:lpstr>分位数</vt:lpstr>
      <vt:lpstr>5.1 随机变量及其分布 5.1.2 连续型随机变量</vt:lpstr>
      <vt:lpstr>5.1 随机变量及其分布 5.1.2 连续型随机变量</vt:lpstr>
      <vt:lpstr>5.1 随机变量及其分布 5.1.3 R语言分布函数</vt:lpstr>
      <vt:lpstr>5.1 随机变量及其分布 5.1.3 R语言分布函数</vt:lpstr>
      <vt:lpstr>5.1 随机变量及其分布 5.1.3 R语言分布函数</vt:lpstr>
      <vt:lpstr>5.2 随机抽样与随机数 5.2.1 离散变量随机数</vt:lpstr>
      <vt:lpstr>5.2 随机抽样与随机数 5.2.1 离散变量随机数</vt:lpstr>
      <vt:lpstr>5.2 随机抽样与随机数 5.2.1 离散变量随机数</vt:lpstr>
      <vt:lpstr>5.2 随机抽样与随机数 5.2.2 连续变量随机数</vt:lpstr>
      <vt:lpstr>5.2 随机抽样与随机数 5.2.2 连续变量随机数</vt:lpstr>
      <vt:lpstr>5.2 随机抽样与随机数 5.2.2 连续变量随机数</vt:lpstr>
      <vt:lpstr>5.3 统计量及其抽样分布 5.3.1 样本与统计量</vt:lpstr>
      <vt:lpstr>5.3 统计量及其抽样分布 5.3.1 样本与统计量</vt:lpstr>
      <vt:lpstr>5.3 统计量及其抽样分布 5.3.2 常用的抽样分布</vt:lpstr>
      <vt:lpstr>5.3 统计量及其抽样分布 5.3.2 常用的抽样分布</vt:lpstr>
      <vt:lpstr>5.3 统计量及其抽样分布 5.3.2 常用的抽样分布</vt:lpstr>
      <vt:lpstr>5.3 统计量及其抽样分布 5.3.2 常用的抽样分布</vt:lpstr>
      <vt:lpstr>5.3 统计量及其抽样分布 5.3.2 常用的抽样分布</vt:lpstr>
      <vt:lpstr>5.3 统计量及其抽样分布 5.3.2 常用的抽样分布</vt:lpstr>
      <vt:lpstr>5.3 统计量及其抽样分布 5.3.2 常用的抽样分布</vt:lpstr>
      <vt:lpstr>5.3 统计量及其抽样分布 5.3.2 常用的抽样分布</vt:lpstr>
      <vt:lpstr>小结</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数理统计分析 —随机变量及分布</dc:title>
  <dc:creator>Deng, Yikai</dc:creator>
  <cp:lastModifiedBy>Lulu Gao</cp:lastModifiedBy>
  <cp:revision>162</cp:revision>
  <dcterms:created xsi:type="dcterms:W3CDTF">2024-07-30T16:25:16Z</dcterms:created>
  <dcterms:modified xsi:type="dcterms:W3CDTF">2024-12-09T07:58:27Z</dcterms:modified>
</cp:coreProperties>
</file>